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handoutMasterIdLst>
    <p:handoutMasterId r:id="rId38"/>
  </p:handoutMasterIdLst>
  <p:sldIdLst>
    <p:sldId id="291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</p:sldIdLst>
  <p:sldSz cx="9906000" cy="6858000" type="A4"/>
  <p:notesSz cx="5334000" cy="7556500"/>
  <p:defaultTextStyle>
    <a:defPPr>
      <a:defRPr lang="en-US"/>
    </a:defPPr>
    <a:lvl1pPr marL="0" algn="l" defTabSz="118877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1pPr>
    <a:lvl2pPr marL="594386" algn="l" defTabSz="118877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2pPr>
    <a:lvl3pPr marL="1188771" algn="l" defTabSz="118877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3pPr>
    <a:lvl4pPr marL="1783155" algn="l" defTabSz="118877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4pPr>
    <a:lvl5pPr marL="2377540" algn="l" defTabSz="118877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5pPr>
    <a:lvl6pPr marL="2971924" algn="l" defTabSz="118877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6pPr>
    <a:lvl7pPr marL="3566309" algn="l" defTabSz="118877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7pPr>
    <a:lvl8pPr marL="4160695" algn="l" defTabSz="118877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8pPr>
    <a:lvl9pPr marL="4755079" algn="l" defTabSz="1188771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62" y="24"/>
      </p:cViewPr>
      <p:guideLst>
        <p:guide orient="horz" pos="3703"/>
        <p:guide pos="2832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100" d="100"/>
          <a:sy n="100" d="100"/>
        </p:scale>
        <p:origin x="-2370" y="-72"/>
      </p:cViewPr>
      <p:guideLst>
        <p:guide orient="horz" pos="2380"/>
        <p:guide pos="168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 descr="C:\Users\8771\Desktop\cee_logo_0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90999" y="120650"/>
            <a:ext cx="502920" cy="429820"/>
          </a:xfrm>
          <a:prstGeom prst="rect">
            <a:avLst/>
          </a:prstGeom>
          <a:noFill/>
        </p:spPr>
      </p:pic>
      <p:sp>
        <p:nvSpPr>
          <p:cNvPr id="7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7054850"/>
            <a:ext cx="1449387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50A2BFD-2FFC-401A-8FB1-0692EA8DBA76}" type="slidenum">
              <a:rPr lang="en-US">
                <a:latin typeface="Times" pitchFamily="18" charset="0"/>
              </a:rPr>
              <a:pPr>
                <a:defRPr/>
              </a:pPr>
              <a:t>‹#›</a:t>
            </a:fld>
            <a:endParaRPr lang="en-US">
              <a:latin typeface="Times" pitchFamily="18" charset="0"/>
            </a:endParaRPr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2"/>
          </p:nvPr>
        </p:nvSpPr>
        <p:spPr>
          <a:xfrm>
            <a:off x="0" y="7054850"/>
            <a:ext cx="1449387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 dirty="0" smtClean="0">
                <a:latin typeface="Times" pitchFamily="18" charset="0"/>
              </a:rPr>
              <a:t>www.cee.org.pk</a:t>
            </a:r>
            <a:endParaRPr lang="en-US" dirty="0">
              <a:latin typeface="Times" pitchFamily="18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76200" y="7207250"/>
            <a:ext cx="5181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70262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311774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021106" y="0"/>
            <a:ext cx="2311774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5E58AE-02FE-4907-8561-3E79262D7D11}" type="datetimeFigureOut">
              <a:rPr lang="en-US" smtClean="0"/>
              <a:t>2/22/2017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20713" y="566738"/>
            <a:ext cx="4092575" cy="2833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533400" y="3589338"/>
            <a:ext cx="4267200" cy="34004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7176427"/>
            <a:ext cx="2311774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021106" y="7176427"/>
            <a:ext cx="2311774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EDE1C9-247E-44F2-835D-2CB33CC218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5581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88771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594386" algn="l" defTabSz="1188771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188771" algn="l" defTabSz="1188771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783155" algn="l" defTabSz="1188771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377540" algn="l" defTabSz="1188771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2971924" algn="l" defTabSz="1188771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566309" algn="l" defTabSz="1188771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160695" algn="l" defTabSz="1188771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755079" algn="l" defTabSz="1188771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20713" y="566738"/>
            <a:ext cx="4092575" cy="2833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2FAA3-909D-4DAA-97D9-7F39C5A5A61D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06536" y="1581636"/>
            <a:ext cx="8101253" cy="6001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9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487148" y="3840480"/>
            <a:ext cx="694002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53200" y="6377940"/>
            <a:ext cx="2280295" cy="356142"/>
          </a:xfr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72413" y="351181"/>
            <a:ext cx="8969499" cy="600164"/>
          </a:xfrm>
        </p:spPr>
        <p:txBody>
          <a:bodyPr lIns="0" tIns="0" rIns="0" bIns="0"/>
          <a:lstStyle>
            <a:lvl1pPr>
              <a:defRPr sz="39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5183" y="2280726"/>
            <a:ext cx="7332937" cy="353943"/>
          </a:xfrm>
        </p:spPr>
        <p:txBody>
          <a:bodyPr lIns="0" tIns="0" rIns="0" bIns="0"/>
          <a:lstStyle>
            <a:lvl1pPr>
              <a:defRPr sz="23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3650184" y="468369"/>
            <a:ext cx="2793660" cy="2192927"/>
          </a:xfrm>
          <a:custGeom>
            <a:avLst/>
            <a:gdLst/>
            <a:ahLst/>
            <a:cxnLst/>
            <a:rect l="l" t="t" r="r" b="b"/>
            <a:pathLst>
              <a:path w="2131060" h="1705610">
                <a:moveTo>
                  <a:pt x="0" y="0"/>
                </a:moveTo>
                <a:lnTo>
                  <a:pt x="2130552" y="0"/>
                </a:lnTo>
                <a:lnTo>
                  <a:pt x="2130552" y="1705356"/>
                </a:lnTo>
                <a:lnTo>
                  <a:pt x="0" y="1705356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3674094" y="487637"/>
            <a:ext cx="2581388" cy="1970042"/>
          </a:xfrm>
          <a:custGeom>
            <a:avLst/>
            <a:gdLst/>
            <a:ahLst/>
            <a:cxnLst/>
            <a:rect l="l" t="t" r="r" b="b"/>
            <a:pathLst>
              <a:path w="1969135" h="1532255">
                <a:moveTo>
                  <a:pt x="1476463" y="0"/>
                </a:moveTo>
                <a:lnTo>
                  <a:pt x="492150" y="0"/>
                </a:lnTo>
                <a:lnTo>
                  <a:pt x="0" y="765835"/>
                </a:lnTo>
                <a:lnTo>
                  <a:pt x="492150" y="1531670"/>
                </a:lnTo>
                <a:lnTo>
                  <a:pt x="1476463" y="1531670"/>
                </a:lnTo>
                <a:lnTo>
                  <a:pt x="1968614" y="765835"/>
                </a:lnTo>
                <a:lnTo>
                  <a:pt x="147646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3674094" y="487637"/>
            <a:ext cx="2581388" cy="1970042"/>
          </a:xfrm>
          <a:custGeom>
            <a:avLst/>
            <a:gdLst/>
            <a:ahLst/>
            <a:cxnLst/>
            <a:rect l="l" t="t" r="r" b="b"/>
            <a:pathLst>
              <a:path w="1969135" h="1532255">
                <a:moveTo>
                  <a:pt x="1476463" y="0"/>
                </a:moveTo>
                <a:lnTo>
                  <a:pt x="492150" y="0"/>
                </a:lnTo>
                <a:lnTo>
                  <a:pt x="0" y="765835"/>
                </a:lnTo>
                <a:lnTo>
                  <a:pt x="492150" y="1531670"/>
                </a:lnTo>
                <a:lnTo>
                  <a:pt x="1476463" y="1531670"/>
                </a:lnTo>
                <a:lnTo>
                  <a:pt x="1968614" y="765835"/>
                </a:lnTo>
                <a:lnTo>
                  <a:pt x="1476463" y="0"/>
                </a:lnTo>
                <a:close/>
              </a:path>
            </a:pathLst>
          </a:custGeom>
          <a:ln w="342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5579858" y="1460640"/>
            <a:ext cx="2793660" cy="1979023"/>
          </a:xfrm>
          <a:custGeom>
            <a:avLst/>
            <a:gdLst/>
            <a:ahLst/>
            <a:cxnLst/>
            <a:rect l="l" t="t" r="r" b="b"/>
            <a:pathLst>
              <a:path w="2131060" h="1539239">
                <a:moveTo>
                  <a:pt x="0" y="1538985"/>
                </a:moveTo>
                <a:lnTo>
                  <a:pt x="2130552" y="1538985"/>
                </a:lnTo>
                <a:lnTo>
                  <a:pt x="2130552" y="0"/>
                </a:lnTo>
                <a:lnTo>
                  <a:pt x="0" y="0"/>
                </a:lnTo>
                <a:lnTo>
                  <a:pt x="0" y="1538985"/>
                </a:lnTo>
                <a:close/>
              </a:path>
            </a:pathLst>
          </a:custGeom>
          <a:solidFill>
            <a:srgbClr val="000000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5603765" y="1479941"/>
            <a:ext cx="2581388" cy="1970042"/>
          </a:xfrm>
          <a:custGeom>
            <a:avLst/>
            <a:gdLst/>
            <a:ahLst/>
            <a:cxnLst/>
            <a:rect l="l" t="t" r="r" b="b"/>
            <a:pathLst>
              <a:path w="1969135" h="1532255">
                <a:moveTo>
                  <a:pt x="1476463" y="0"/>
                </a:moveTo>
                <a:lnTo>
                  <a:pt x="492150" y="0"/>
                </a:lnTo>
                <a:lnTo>
                  <a:pt x="0" y="765835"/>
                </a:lnTo>
                <a:lnTo>
                  <a:pt x="492150" y="1531670"/>
                </a:lnTo>
                <a:lnTo>
                  <a:pt x="1476463" y="1531670"/>
                </a:lnTo>
                <a:lnTo>
                  <a:pt x="1968614" y="765835"/>
                </a:lnTo>
                <a:lnTo>
                  <a:pt x="147646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5603765" y="1479941"/>
            <a:ext cx="2581388" cy="1970042"/>
          </a:xfrm>
          <a:custGeom>
            <a:avLst/>
            <a:gdLst/>
            <a:ahLst/>
            <a:cxnLst/>
            <a:rect l="l" t="t" r="r" b="b"/>
            <a:pathLst>
              <a:path w="1969135" h="1532255">
                <a:moveTo>
                  <a:pt x="1476463" y="0"/>
                </a:moveTo>
                <a:lnTo>
                  <a:pt x="492150" y="0"/>
                </a:lnTo>
                <a:lnTo>
                  <a:pt x="0" y="765835"/>
                </a:lnTo>
                <a:lnTo>
                  <a:pt x="492150" y="1531670"/>
                </a:lnTo>
                <a:lnTo>
                  <a:pt x="1476463" y="1531670"/>
                </a:lnTo>
                <a:lnTo>
                  <a:pt x="1968614" y="765835"/>
                </a:lnTo>
                <a:lnTo>
                  <a:pt x="1476463" y="0"/>
                </a:lnTo>
                <a:close/>
              </a:path>
            </a:pathLst>
          </a:custGeom>
          <a:ln w="342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1713688" y="1446776"/>
            <a:ext cx="2793660" cy="1977390"/>
          </a:xfrm>
          <a:custGeom>
            <a:avLst/>
            <a:gdLst/>
            <a:ahLst/>
            <a:cxnLst/>
            <a:rect l="l" t="t" r="r" b="b"/>
            <a:pathLst>
              <a:path w="2131060" h="1537970">
                <a:moveTo>
                  <a:pt x="0" y="1537715"/>
                </a:moveTo>
                <a:lnTo>
                  <a:pt x="2130552" y="1537715"/>
                </a:lnTo>
                <a:lnTo>
                  <a:pt x="2130552" y="0"/>
                </a:lnTo>
                <a:lnTo>
                  <a:pt x="0" y="0"/>
                </a:lnTo>
                <a:lnTo>
                  <a:pt x="0" y="1537715"/>
                </a:lnTo>
                <a:close/>
              </a:path>
            </a:pathLst>
          </a:custGeom>
          <a:solidFill>
            <a:srgbClr val="000000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1737578" y="1466062"/>
            <a:ext cx="2581388" cy="1970042"/>
          </a:xfrm>
          <a:custGeom>
            <a:avLst/>
            <a:gdLst/>
            <a:ahLst/>
            <a:cxnLst/>
            <a:rect l="l" t="t" r="r" b="b"/>
            <a:pathLst>
              <a:path w="1969135" h="1532255">
                <a:moveTo>
                  <a:pt x="1476463" y="0"/>
                </a:moveTo>
                <a:lnTo>
                  <a:pt x="492150" y="0"/>
                </a:lnTo>
                <a:lnTo>
                  <a:pt x="0" y="765835"/>
                </a:lnTo>
                <a:lnTo>
                  <a:pt x="492150" y="1531670"/>
                </a:lnTo>
                <a:lnTo>
                  <a:pt x="1476463" y="1531670"/>
                </a:lnTo>
                <a:lnTo>
                  <a:pt x="1968614" y="765835"/>
                </a:lnTo>
                <a:lnTo>
                  <a:pt x="147646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1737578" y="1466062"/>
            <a:ext cx="2581388" cy="1970042"/>
          </a:xfrm>
          <a:custGeom>
            <a:avLst/>
            <a:gdLst/>
            <a:ahLst/>
            <a:cxnLst/>
            <a:rect l="l" t="t" r="r" b="b"/>
            <a:pathLst>
              <a:path w="1969135" h="1532255">
                <a:moveTo>
                  <a:pt x="1476463" y="0"/>
                </a:moveTo>
                <a:lnTo>
                  <a:pt x="492150" y="0"/>
                </a:lnTo>
                <a:lnTo>
                  <a:pt x="0" y="765835"/>
                </a:lnTo>
                <a:lnTo>
                  <a:pt x="492150" y="1531670"/>
                </a:lnTo>
                <a:lnTo>
                  <a:pt x="1476463" y="1531670"/>
                </a:lnTo>
                <a:lnTo>
                  <a:pt x="1968614" y="765835"/>
                </a:lnTo>
                <a:lnTo>
                  <a:pt x="1476463" y="0"/>
                </a:lnTo>
                <a:close/>
              </a:path>
            </a:pathLst>
          </a:custGeom>
          <a:ln w="342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1697954" y="3423841"/>
            <a:ext cx="2793660" cy="2192927"/>
          </a:xfrm>
          <a:custGeom>
            <a:avLst/>
            <a:gdLst/>
            <a:ahLst/>
            <a:cxnLst/>
            <a:rect l="l" t="t" r="r" b="b"/>
            <a:pathLst>
              <a:path w="2131060" h="1705610">
                <a:moveTo>
                  <a:pt x="0" y="0"/>
                </a:moveTo>
                <a:lnTo>
                  <a:pt x="2130551" y="0"/>
                </a:lnTo>
                <a:lnTo>
                  <a:pt x="2130551" y="1705356"/>
                </a:lnTo>
                <a:lnTo>
                  <a:pt x="0" y="1705356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1721846" y="3443117"/>
            <a:ext cx="2581388" cy="1970042"/>
          </a:xfrm>
          <a:custGeom>
            <a:avLst/>
            <a:gdLst/>
            <a:ahLst/>
            <a:cxnLst/>
            <a:rect l="l" t="t" r="r" b="b"/>
            <a:pathLst>
              <a:path w="1969135" h="1532254">
                <a:moveTo>
                  <a:pt x="1476463" y="0"/>
                </a:moveTo>
                <a:lnTo>
                  <a:pt x="492150" y="0"/>
                </a:lnTo>
                <a:lnTo>
                  <a:pt x="0" y="765835"/>
                </a:lnTo>
                <a:lnTo>
                  <a:pt x="492150" y="1531670"/>
                </a:lnTo>
                <a:lnTo>
                  <a:pt x="1476463" y="1531670"/>
                </a:lnTo>
                <a:lnTo>
                  <a:pt x="1968614" y="765835"/>
                </a:lnTo>
                <a:lnTo>
                  <a:pt x="147646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1721846" y="3443117"/>
            <a:ext cx="2581388" cy="1970042"/>
          </a:xfrm>
          <a:custGeom>
            <a:avLst/>
            <a:gdLst/>
            <a:ahLst/>
            <a:cxnLst/>
            <a:rect l="l" t="t" r="r" b="b"/>
            <a:pathLst>
              <a:path w="1969135" h="1532254">
                <a:moveTo>
                  <a:pt x="1476463" y="1531670"/>
                </a:moveTo>
                <a:lnTo>
                  <a:pt x="492150" y="1531670"/>
                </a:lnTo>
                <a:lnTo>
                  <a:pt x="0" y="765835"/>
                </a:lnTo>
                <a:lnTo>
                  <a:pt x="492150" y="0"/>
                </a:lnTo>
                <a:lnTo>
                  <a:pt x="1476463" y="0"/>
                </a:lnTo>
                <a:lnTo>
                  <a:pt x="1968614" y="765835"/>
                </a:lnTo>
                <a:lnTo>
                  <a:pt x="1476463" y="1531670"/>
                </a:lnTo>
                <a:close/>
              </a:path>
            </a:pathLst>
          </a:custGeom>
          <a:ln w="342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72413" y="351181"/>
            <a:ext cx="8969499" cy="600164"/>
          </a:xfrm>
        </p:spPr>
        <p:txBody>
          <a:bodyPr lIns="0" tIns="0" rIns="0" bIns="0"/>
          <a:lstStyle>
            <a:lvl1pPr>
              <a:defRPr sz="39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95718" y="1577340"/>
            <a:ext cx="431273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05878" y="1577340"/>
            <a:ext cx="431273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7086600" y="6377940"/>
            <a:ext cx="2280295" cy="356142"/>
          </a:xfr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473812" y="1411121"/>
            <a:ext cx="7226935" cy="500711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72413" y="351181"/>
            <a:ext cx="8969499" cy="600164"/>
          </a:xfrm>
        </p:spPr>
        <p:txBody>
          <a:bodyPr lIns="0" tIns="0" rIns="0" bIns="0"/>
          <a:lstStyle>
            <a:lvl1pPr>
              <a:defRPr sz="39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>
          <a:xfrm>
            <a:off x="6629400" y="6377940"/>
            <a:ext cx="2280295" cy="356142"/>
          </a:xfr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6048" y="5993"/>
            <a:ext cx="9894512" cy="684176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>
          <a:xfrm>
            <a:off x="6629400" y="6377940"/>
            <a:ext cx="2280295" cy="356142"/>
          </a:xfr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72413" y="351181"/>
            <a:ext cx="8969499" cy="4616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5183" y="2280726"/>
            <a:ext cx="7332937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370870" y="6377940"/>
            <a:ext cx="3172584" cy="356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138314" y="6377940"/>
            <a:ext cx="2280295" cy="356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594543">
        <a:defRPr>
          <a:latin typeface="+mn-lt"/>
          <a:ea typeface="+mn-ea"/>
          <a:cs typeface="+mn-cs"/>
        </a:defRPr>
      </a:lvl2pPr>
      <a:lvl3pPr marL="1189086">
        <a:defRPr>
          <a:latin typeface="+mn-lt"/>
          <a:ea typeface="+mn-ea"/>
          <a:cs typeface="+mn-cs"/>
        </a:defRPr>
      </a:lvl3pPr>
      <a:lvl4pPr marL="1783629">
        <a:defRPr>
          <a:latin typeface="+mn-lt"/>
          <a:ea typeface="+mn-ea"/>
          <a:cs typeface="+mn-cs"/>
        </a:defRPr>
      </a:lvl4pPr>
      <a:lvl5pPr marL="2378172">
        <a:defRPr>
          <a:latin typeface="+mn-lt"/>
          <a:ea typeface="+mn-ea"/>
          <a:cs typeface="+mn-cs"/>
        </a:defRPr>
      </a:lvl5pPr>
      <a:lvl6pPr marL="2972714">
        <a:defRPr>
          <a:latin typeface="+mn-lt"/>
          <a:ea typeface="+mn-ea"/>
          <a:cs typeface="+mn-cs"/>
        </a:defRPr>
      </a:lvl6pPr>
      <a:lvl7pPr marL="3567257">
        <a:defRPr>
          <a:latin typeface="+mn-lt"/>
          <a:ea typeface="+mn-ea"/>
          <a:cs typeface="+mn-cs"/>
        </a:defRPr>
      </a:lvl7pPr>
      <a:lvl8pPr marL="4161800">
        <a:defRPr>
          <a:latin typeface="+mn-lt"/>
          <a:ea typeface="+mn-ea"/>
          <a:cs typeface="+mn-cs"/>
        </a:defRPr>
      </a:lvl8pPr>
      <a:lvl9pPr marL="4756343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594543">
        <a:defRPr>
          <a:latin typeface="+mn-lt"/>
          <a:ea typeface="+mn-ea"/>
          <a:cs typeface="+mn-cs"/>
        </a:defRPr>
      </a:lvl2pPr>
      <a:lvl3pPr marL="1189086">
        <a:defRPr>
          <a:latin typeface="+mn-lt"/>
          <a:ea typeface="+mn-ea"/>
          <a:cs typeface="+mn-cs"/>
        </a:defRPr>
      </a:lvl3pPr>
      <a:lvl4pPr marL="1783629">
        <a:defRPr>
          <a:latin typeface="+mn-lt"/>
          <a:ea typeface="+mn-ea"/>
          <a:cs typeface="+mn-cs"/>
        </a:defRPr>
      </a:lvl4pPr>
      <a:lvl5pPr marL="2378172">
        <a:defRPr>
          <a:latin typeface="+mn-lt"/>
          <a:ea typeface="+mn-ea"/>
          <a:cs typeface="+mn-cs"/>
        </a:defRPr>
      </a:lvl5pPr>
      <a:lvl6pPr marL="2972714">
        <a:defRPr>
          <a:latin typeface="+mn-lt"/>
          <a:ea typeface="+mn-ea"/>
          <a:cs typeface="+mn-cs"/>
        </a:defRPr>
      </a:lvl6pPr>
      <a:lvl7pPr marL="3567257">
        <a:defRPr>
          <a:latin typeface="+mn-lt"/>
          <a:ea typeface="+mn-ea"/>
          <a:cs typeface="+mn-cs"/>
        </a:defRPr>
      </a:lvl7pPr>
      <a:lvl8pPr marL="4161800">
        <a:defRPr>
          <a:latin typeface="+mn-lt"/>
          <a:ea typeface="+mn-ea"/>
          <a:cs typeface="+mn-cs"/>
        </a:defRPr>
      </a:lvl8pPr>
      <a:lvl9pPr marL="4756343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png"/><Relationship Id="rId5" Type="http://schemas.openxmlformats.org/officeDocument/2006/relationships/image" Target="../media/image4.wmf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2" y="2209802"/>
            <a:ext cx="8420100" cy="1295401"/>
          </a:xfrm>
        </p:spPr>
        <p:txBody>
          <a:bodyPr>
            <a:normAutofit/>
          </a:bodyPr>
          <a:lstStyle/>
          <a:p>
            <a:pPr algn="ctr"/>
            <a:r>
              <a:rPr lang="en-US" sz="4000" spc="-104" dirty="0" smtClean="0">
                <a:latin typeface="Baskerville Old Face" pitchFamily="18" charset="0"/>
              </a:rPr>
              <a:t>Key </a:t>
            </a:r>
            <a:r>
              <a:rPr lang="en-US" sz="4000" spc="-46" dirty="0" smtClean="0">
                <a:latin typeface="Baskerville Old Face" pitchFamily="18" charset="0"/>
              </a:rPr>
              <a:t>Performance </a:t>
            </a:r>
            <a:r>
              <a:rPr lang="en-US" sz="4000" spc="-39" dirty="0" smtClean="0">
                <a:latin typeface="Baskerville Old Face" pitchFamily="18" charset="0"/>
              </a:rPr>
              <a:t>Indicators:  An </a:t>
            </a:r>
            <a:r>
              <a:rPr lang="en-US" sz="4000" spc="-52" dirty="0" smtClean="0">
                <a:latin typeface="Baskerville Old Face" pitchFamily="18" charset="0"/>
              </a:rPr>
              <a:t>Introduction </a:t>
            </a:r>
            <a:r>
              <a:rPr lang="en-US" sz="4000" spc="-59" dirty="0" smtClean="0">
                <a:latin typeface="Baskerville Old Face" pitchFamily="18" charset="0"/>
              </a:rPr>
              <a:t>to </a:t>
            </a:r>
            <a:r>
              <a:rPr lang="en-US" sz="4000" spc="-72" dirty="0" smtClean="0">
                <a:latin typeface="Baskerville Old Face" pitchFamily="18" charset="0"/>
              </a:rPr>
              <a:t>Winning  </a:t>
            </a:r>
            <a:r>
              <a:rPr lang="en-US" sz="4000" spc="-39" dirty="0" smtClean="0">
                <a:latin typeface="Baskerville Old Face" pitchFamily="18" charset="0"/>
              </a:rPr>
              <a:t>KPIs</a:t>
            </a:r>
            <a:endParaRPr lang="en-US" dirty="0">
              <a:latin typeface="Baskerville Old Face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2286001" y="3124203"/>
            <a:ext cx="5486399" cy="2285997"/>
          </a:xfrm>
          <a:prstGeom prst="rect">
            <a:avLst/>
          </a:prstGeom>
        </p:spPr>
        <p:txBody>
          <a:bodyPr lIns="91404" tIns="45704" rIns="91404" bIns="45704">
            <a:noAutofit/>
          </a:bodyPr>
          <a:lstStyle/>
          <a:p>
            <a:pPr algn="ctr"/>
            <a:endParaRPr lang="en-US" sz="3300" dirty="0" smtClean="0">
              <a:latin typeface="Book Antiqua" pitchFamily="18" charset="0"/>
            </a:endParaRPr>
          </a:p>
          <a:p>
            <a:pPr algn="ctr"/>
            <a:r>
              <a:rPr lang="en-US" sz="2400" b="1" dirty="0" smtClean="0">
                <a:latin typeface="Book Antiqua" pitchFamily="18" charset="0"/>
              </a:rPr>
              <a:t>Facilitated by: </a:t>
            </a:r>
          </a:p>
          <a:p>
            <a:pPr algn="ctr"/>
            <a:r>
              <a:rPr lang="en-US" sz="2400" dirty="0" smtClean="0">
                <a:latin typeface="Book Antiqua" pitchFamily="18" charset="0"/>
              </a:rPr>
              <a:t>Dr. Haroon Rashid</a:t>
            </a:r>
          </a:p>
          <a:p>
            <a:pPr algn="ctr"/>
            <a:r>
              <a:rPr lang="en-US" sz="2400" dirty="0" smtClean="0">
                <a:latin typeface="Book Antiqua" pitchFamily="18" charset="0"/>
              </a:rPr>
              <a:t>February 23, 2017</a:t>
            </a:r>
          </a:p>
          <a:p>
            <a:pPr algn="ctr"/>
            <a:r>
              <a:rPr lang="en-US" sz="2400" dirty="0" err="1" smtClean="0">
                <a:latin typeface="Book Antiqua" pitchFamily="18" charset="0"/>
              </a:rPr>
              <a:t>Millat</a:t>
            </a:r>
            <a:r>
              <a:rPr lang="en-US" sz="2400" dirty="0" smtClean="0">
                <a:latin typeface="Book Antiqua" pitchFamily="18" charset="0"/>
              </a:rPr>
              <a:t> Tractors Limited</a:t>
            </a:r>
            <a:endParaRPr lang="en-US" sz="4000" dirty="0">
              <a:latin typeface="Book Antiqua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3" y="6553205"/>
            <a:ext cx="533399" cy="447399"/>
          </a:xfrm>
          <a:prstGeom prst="rect">
            <a:avLst/>
          </a:prstGeom>
        </p:spPr>
        <p:txBody>
          <a:bodyPr lIns="91404" tIns="45704" rIns="91404" bIns="45704"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5" name="TextBox 11"/>
          <p:cNvSpPr txBox="1">
            <a:spLocks noChangeArrowheads="1"/>
          </p:cNvSpPr>
          <p:nvPr/>
        </p:nvSpPr>
        <p:spPr bwMode="auto">
          <a:xfrm>
            <a:off x="1295404" y="6096005"/>
            <a:ext cx="3219451" cy="447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4" tIns="45704" rIns="91404" bIns="45704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A Project of UMT</a:t>
            </a:r>
          </a:p>
        </p:txBody>
      </p:sp>
      <p:graphicFrame>
        <p:nvGraphicFramePr>
          <p:cNvPr id="77826" name="Object 2"/>
          <p:cNvGraphicFramePr>
            <a:graphicFrameLocks noChangeAspect="1"/>
          </p:cNvGraphicFramePr>
          <p:nvPr/>
        </p:nvGraphicFramePr>
        <p:xfrm>
          <a:off x="76202" y="5715000"/>
          <a:ext cx="1066800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CorelDRAW" r:id="rId4" imgW="5425200" imgH="5329800" progId="">
                  <p:embed/>
                </p:oleObj>
              </mc:Choice>
              <mc:Fallback>
                <p:oleObj name="CorelDRAW" r:id="rId4" imgW="5425200" imgH="532980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2" y="5715000"/>
                        <a:ext cx="1066800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89827" name="Picture 3" descr="C:\Users\8771\Desktop\cee_logo_0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38601" y="109539"/>
            <a:ext cx="1709558" cy="1871661"/>
          </a:xfrm>
          <a:prstGeom prst="rect">
            <a:avLst/>
          </a:prstGeom>
          <a:noFill/>
        </p:spPr>
      </p:pic>
      <p:sp>
        <p:nvSpPr>
          <p:cNvPr id="8" name="TextBox 11"/>
          <p:cNvSpPr txBox="1">
            <a:spLocks noChangeArrowheads="1"/>
          </p:cNvSpPr>
          <p:nvPr/>
        </p:nvSpPr>
        <p:spPr bwMode="auto">
          <a:xfrm>
            <a:off x="1356873" y="6074230"/>
            <a:ext cx="4220455" cy="47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8876" tIns="59439" rIns="118876" bIns="59439">
            <a:spAutoFit/>
          </a:bodyPr>
          <a:lstStyle/>
          <a:p>
            <a:r>
              <a:rPr lang="en-US" b="1" dirty="0"/>
              <a:t>A Project of UMT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" y="3"/>
            <a:ext cx="9910993" cy="6850652"/>
          </a:xfrm>
          <a:custGeom>
            <a:avLst/>
            <a:gdLst/>
            <a:ahLst/>
            <a:cxnLst/>
            <a:rect l="l" t="t" r="r" b="b"/>
            <a:pathLst>
              <a:path w="7560309" h="5328285">
                <a:moveTo>
                  <a:pt x="0" y="5328005"/>
                </a:moveTo>
                <a:lnTo>
                  <a:pt x="7559992" y="5328005"/>
                </a:lnTo>
                <a:lnTo>
                  <a:pt x="7559992" y="0"/>
                </a:lnTo>
                <a:lnTo>
                  <a:pt x="0" y="0"/>
                </a:lnTo>
                <a:lnTo>
                  <a:pt x="0" y="53280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71924" y="461202"/>
            <a:ext cx="8966728" cy="592623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72413" y="351181"/>
            <a:ext cx="8969499" cy="6001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48539"/>
            <a:r>
              <a:rPr spc="-39" dirty="0">
                <a:solidFill>
                  <a:srgbClr val="FFFFFF"/>
                </a:solidFill>
              </a:rPr>
              <a:t>All </a:t>
            </a:r>
            <a:r>
              <a:rPr spc="-26" dirty="0">
                <a:solidFill>
                  <a:srgbClr val="FFFFFF"/>
                </a:solidFill>
              </a:rPr>
              <a:t>measures </a:t>
            </a:r>
            <a:r>
              <a:rPr spc="-59" dirty="0">
                <a:solidFill>
                  <a:srgbClr val="FFFFFF"/>
                </a:solidFill>
              </a:rPr>
              <a:t>have </a:t>
            </a:r>
            <a:r>
              <a:rPr spc="-7" dirty="0">
                <a:solidFill>
                  <a:srgbClr val="FFFFFF"/>
                </a:solidFill>
              </a:rPr>
              <a:t>a </a:t>
            </a:r>
            <a:r>
              <a:rPr spc="-33" dirty="0">
                <a:solidFill>
                  <a:srgbClr val="FFFFFF"/>
                </a:solidFill>
              </a:rPr>
              <a:t>dark</a:t>
            </a:r>
            <a:r>
              <a:rPr spc="59" dirty="0">
                <a:solidFill>
                  <a:srgbClr val="FFFFFF"/>
                </a:solidFill>
              </a:rPr>
              <a:t> </a:t>
            </a:r>
            <a:r>
              <a:rPr spc="-20" dirty="0">
                <a:solidFill>
                  <a:srgbClr val="FFFFFF"/>
                </a:solidFill>
              </a:rPr>
              <a:t>side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72413" y="351181"/>
            <a:ext cx="8969499" cy="6001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35000"/>
            <a:r>
              <a:rPr spc="-65" dirty="0"/>
              <a:t>We </a:t>
            </a:r>
            <a:r>
              <a:rPr spc="-59" dirty="0"/>
              <a:t>have </a:t>
            </a:r>
            <a:r>
              <a:rPr spc="-7" dirty="0"/>
              <a:t>a </a:t>
            </a:r>
            <a:r>
              <a:rPr spc="-46" dirty="0"/>
              <a:t>burning</a:t>
            </a:r>
            <a:r>
              <a:rPr spc="33" dirty="0"/>
              <a:t> </a:t>
            </a:r>
            <a:r>
              <a:rPr spc="-26" dirty="0"/>
              <a:t>platform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27217" y="1451730"/>
            <a:ext cx="7518571" cy="43781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78810" marR="6605" indent="-462300">
              <a:lnSpc>
                <a:spcPts val="3511"/>
              </a:lnSpc>
              <a:buChar char="•"/>
              <a:tabLst>
                <a:tab pos="478810" algn="l"/>
                <a:tab pos="479636" algn="l"/>
              </a:tabLst>
            </a:pPr>
            <a:r>
              <a:rPr sz="3100" spc="-13" dirty="0">
                <a:latin typeface="Arial"/>
                <a:cs typeface="Arial"/>
              </a:rPr>
              <a:t>Often </a:t>
            </a:r>
            <a:r>
              <a:rPr sz="3100" spc="-7" dirty="0">
                <a:latin typeface="Arial"/>
                <a:cs typeface="Arial"/>
              </a:rPr>
              <a:t>a </a:t>
            </a:r>
            <a:r>
              <a:rPr sz="3100" spc="-20" dirty="0">
                <a:latin typeface="Arial"/>
                <a:cs typeface="Arial"/>
              </a:rPr>
              <a:t>random collection </a:t>
            </a:r>
            <a:r>
              <a:rPr sz="3100" spc="-33" dirty="0">
                <a:latin typeface="Arial"/>
                <a:cs typeface="Arial"/>
              </a:rPr>
              <a:t>prepared </a:t>
            </a:r>
            <a:r>
              <a:rPr sz="3100" spc="-26" dirty="0">
                <a:latin typeface="Arial"/>
                <a:cs typeface="Arial"/>
              </a:rPr>
              <a:t>with  </a:t>
            </a:r>
            <a:r>
              <a:rPr sz="3100" spc="-20" dirty="0">
                <a:latin typeface="Arial"/>
                <a:cs typeface="Arial"/>
              </a:rPr>
              <a:t>little expertise signifying</a:t>
            </a:r>
            <a:r>
              <a:rPr sz="3100" spc="20" dirty="0">
                <a:latin typeface="Arial"/>
                <a:cs typeface="Arial"/>
              </a:rPr>
              <a:t> </a:t>
            </a:r>
            <a:r>
              <a:rPr sz="3100" spc="-33" dirty="0">
                <a:latin typeface="Arial"/>
                <a:cs typeface="Arial"/>
              </a:rPr>
              <a:t>nothing</a:t>
            </a:r>
            <a:endParaRPr sz="3100" dirty="0">
              <a:latin typeface="Arial"/>
              <a:cs typeface="Arial"/>
            </a:endParaRPr>
          </a:p>
          <a:p>
            <a:pPr marL="478810" marR="2444407" indent="-462300">
              <a:lnSpc>
                <a:spcPts val="3511"/>
              </a:lnSpc>
              <a:spcBef>
                <a:spcPts val="735"/>
              </a:spcBef>
              <a:buChar char="•"/>
              <a:tabLst>
                <a:tab pos="478810" algn="l"/>
                <a:tab pos="479636" algn="l"/>
              </a:tabLst>
            </a:pPr>
            <a:r>
              <a:rPr sz="3100" spc="-20" dirty="0">
                <a:latin typeface="Arial"/>
                <a:cs typeface="Arial"/>
              </a:rPr>
              <a:t>Mixture </a:t>
            </a:r>
            <a:r>
              <a:rPr sz="3100" spc="-26" dirty="0">
                <a:latin typeface="Arial"/>
                <a:cs typeface="Arial"/>
              </a:rPr>
              <a:t>of operational </a:t>
            </a:r>
            <a:r>
              <a:rPr sz="3100" spc="-20" dirty="0">
                <a:latin typeface="Arial"/>
                <a:cs typeface="Arial"/>
              </a:rPr>
              <a:t>and  </a:t>
            </a:r>
            <a:r>
              <a:rPr sz="3100" spc="-33" dirty="0">
                <a:latin typeface="Arial"/>
                <a:cs typeface="Arial"/>
              </a:rPr>
              <a:t>governance</a:t>
            </a:r>
            <a:r>
              <a:rPr sz="3100" spc="-85" dirty="0">
                <a:latin typeface="Arial"/>
                <a:cs typeface="Arial"/>
              </a:rPr>
              <a:t> </a:t>
            </a:r>
            <a:r>
              <a:rPr sz="3100" spc="-33" dirty="0">
                <a:latin typeface="Arial"/>
                <a:cs typeface="Arial"/>
              </a:rPr>
              <a:t>measures</a:t>
            </a:r>
            <a:endParaRPr sz="3100" dirty="0">
              <a:latin typeface="Arial"/>
              <a:cs typeface="Arial"/>
            </a:endParaRPr>
          </a:p>
          <a:p>
            <a:pPr marL="478810" indent="-462300">
              <a:spcBef>
                <a:spcPts val="423"/>
              </a:spcBef>
              <a:buChar char="•"/>
              <a:tabLst>
                <a:tab pos="478810" algn="l"/>
                <a:tab pos="479636" algn="l"/>
              </a:tabLst>
            </a:pPr>
            <a:r>
              <a:rPr sz="3100" spc="-26" dirty="0">
                <a:latin typeface="Arial"/>
                <a:cs typeface="Arial"/>
              </a:rPr>
              <a:t>Not </a:t>
            </a:r>
            <a:r>
              <a:rPr sz="3100" spc="-33" dirty="0">
                <a:latin typeface="Arial"/>
                <a:cs typeface="Arial"/>
              </a:rPr>
              <a:t>prioritizing </a:t>
            </a:r>
            <a:r>
              <a:rPr sz="3100" spc="-20" dirty="0">
                <a:latin typeface="Arial"/>
                <a:cs typeface="Arial"/>
              </a:rPr>
              <a:t>(lack </a:t>
            </a:r>
            <a:r>
              <a:rPr sz="3100" spc="-26" dirty="0">
                <a:latin typeface="Arial"/>
                <a:cs typeface="Arial"/>
              </a:rPr>
              <a:t>of</a:t>
            </a:r>
            <a:r>
              <a:rPr sz="3100" spc="13" dirty="0">
                <a:latin typeface="Arial"/>
                <a:cs typeface="Arial"/>
              </a:rPr>
              <a:t> </a:t>
            </a:r>
            <a:r>
              <a:rPr sz="3100" spc="-39" dirty="0">
                <a:latin typeface="Arial"/>
                <a:cs typeface="Arial"/>
              </a:rPr>
              <a:t>CSFs)</a:t>
            </a:r>
            <a:endParaRPr sz="3100" dirty="0">
              <a:latin typeface="Arial"/>
              <a:cs typeface="Arial"/>
            </a:endParaRPr>
          </a:p>
          <a:p>
            <a:pPr marL="478810" marR="2273522" indent="-462300">
              <a:lnSpc>
                <a:spcPts val="3511"/>
              </a:lnSpc>
              <a:spcBef>
                <a:spcPts val="813"/>
              </a:spcBef>
              <a:buChar char="•"/>
              <a:tabLst>
                <a:tab pos="478810" algn="l"/>
                <a:tab pos="479636" algn="l"/>
              </a:tabLst>
            </a:pPr>
            <a:r>
              <a:rPr sz="3100" spc="-26" dirty="0">
                <a:latin typeface="Arial"/>
                <a:cs typeface="Arial"/>
              </a:rPr>
              <a:t>Used </a:t>
            </a:r>
            <a:r>
              <a:rPr sz="3100" spc="-39" dirty="0">
                <a:latin typeface="Arial"/>
                <a:cs typeface="Arial"/>
              </a:rPr>
              <a:t>for </a:t>
            </a:r>
            <a:r>
              <a:rPr sz="3100" spc="-33" dirty="0">
                <a:latin typeface="Arial"/>
                <a:cs typeface="Arial"/>
              </a:rPr>
              <a:t>monitoring </a:t>
            </a:r>
            <a:r>
              <a:rPr sz="3100" spc="-20" dirty="0">
                <a:latin typeface="Arial"/>
                <a:cs typeface="Arial"/>
              </a:rPr>
              <a:t>people  </a:t>
            </a:r>
            <a:r>
              <a:rPr sz="3100" spc="-33" dirty="0">
                <a:latin typeface="Arial"/>
                <a:cs typeface="Arial"/>
              </a:rPr>
              <a:t>not </a:t>
            </a:r>
            <a:r>
              <a:rPr sz="3100" spc="-26" dirty="0">
                <a:latin typeface="Arial"/>
                <a:cs typeface="Arial"/>
              </a:rPr>
              <a:t>processes </a:t>
            </a:r>
            <a:r>
              <a:rPr sz="3100" spc="-20" dirty="0">
                <a:latin typeface="Arial"/>
                <a:cs typeface="Arial"/>
              </a:rPr>
              <a:t>(political  </a:t>
            </a:r>
            <a:r>
              <a:rPr sz="3100" spc="-26" dirty="0">
                <a:latin typeface="Arial"/>
                <a:cs typeface="Arial"/>
              </a:rPr>
              <a:t>indicators)</a:t>
            </a:r>
            <a:endParaRPr sz="3100" dirty="0">
              <a:latin typeface="Arial"/>
              <a:cs typeface="Arial"/>
            </a:endParaRPr>
          </a:p>
          <a:p>
            <a:pPr marL="478810" indent="-462300">
              <a:spcBef>
                <a:spcPts val="423"/>
              </a:spcBef>
              <a:buChar char="•"/>
              <a:tabLst>
                <a:tab pos="478810" algn="l"/>
                <a:tab pos="479636" algn="l"/>
              </a:tabLst>
            </a:pPr>
            <a:r>
              <a:rPr sz="3100" spc="-117" dirty="0">
                <a:latin typeface="Arial"/>
                <a:cs typeface="Arial"/>
              </a:rPr>
              <a:t>Too</a:t>
            </a:r>
            <a:r>
              <a:rPr sz="3100" spc="-91" dirty="0">
                <a:latin typeface="Arial"/>
                <a:cs typeface="Arial"/>
              </a:rPr>
              <a:t> </a:t>
            </a:r>
            <a:r>
              <a:rPr sz="3100" spc="-46" dirty="0">
                <a:latin typeface="Arial"/>
                <a:cs typeface="Arial"/>
              </a:rPr>
              <a:t>late</a:t>
            </a:r>
            <a:endParaRPr sz="310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755332" y="2721761"/>
            <a:ext cx="2674287" cy="366568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72413" y="351181"/>
            <a:ext cx="8969499" cy="6001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309020"/>
            <a:r>
              <a:rPr spc="-7" dirty="0"/>
              <a:t>So </a:t>
            </a:r>
            <a:r>
              <a:rPr spc="-26" dirty="0"/>
              <a:t>what </a:t>
            </a:r>
            <a:r>
              <a:rPr spc="-20" dirty="0"/>
              <a:t>are</a:t>
            </a:r>
            <a:r>
              <a:rPr spc="-59" dirty="0"/>
              <a:t> </a:t>
            </a:r>
            <a:r>
              <a:rPr spc="-33" dirty="0"/>
              <a:t>KPIs?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257542" y="1106542"/>
            <a:ext cx="3411327" cy="6001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511"/>
            <a:r>
              <a:rPr sz="3900" spc="-169" dirty="0">
                <a:latin typeface="Arial"/>
                <a:cs typeface="Arial"/>
              </a:rPr>
              <a:t>Two </a:t>
            </a:r>
            <a:r>
              <a:rPr sz="3900" spc="-65" dirty="0">
                <a:latin typeface="Arial"/>
                <a:cs typeface="Arial"/>
              </a:rPr>
              <a:t>KPI</a:t>
            </a:r>
            <a:r>
              <a:rPr sz="3900" spc="52" dirty="0">
                <a:latin typeface="Arial"/>
                <a:cs typeface="Arial"/>
              </a:rPr>
              <a:t> </a:t>
            </a:r>
            <a:r>
              <a:rPr sz="3900" spc="-39" dirty="0">
                <a:latin typeface="Arial"/>
                <a:cs typeface="Arial"/>
              </a:rPr>
              <a:t>stories</a:t>
            </a:r>
            <a:endParaRPr sz="39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27219" y="2167948"/>
            <a:ext cx="5367551" cy="15696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78810" indent="-462300">
              <a:buChar char="•"/>
              <a:tabLst>
                <a:tab pos="478810" algn="l"/>
                <a:tab pos="479636" algn="l"/>
              </a:tabLst>
            </a:pPr>
            <a:r>
              <a:rPr sz="3100" spc="-33" dirty="0">
                <a:latin typeface="Arial"/>
                <a:cs typeface="Arial"/>
              </a:rPr>
              <a:t>Airline</a:t>
            </a:r>
            <a:endParaRPr sz="3100" dirty="0">
              <a:latin typeface="Arial"/>
              <a:cs typeface="Arial"/>
            </a:endParaRPr>
          </a:p>
          <a:p>
            <a:pPr>
              <a:spcBef>
                <a:spcPts val="39"/>
              </a:spcBef>
              <a:buFont typeface="Arial"/>
              <a:buChar char="•"/>
            </a:pPr>
            <a:endParaRPr sz="4000" dirty="0">
              <a:latin typeface="Times New Roman"/>
              <a:cs typeface="Times New Roman"/>
            </a:endParaRPr>
          </a:p>
          <a:p>
            <a:pPr marL="478810" indent="-462300">
              <a:buChar char="•"/>
              <a:tabLst>
                <a:tab pos="478810" algn="l"/>
                <a:tab pos="479636" algn="l"/>
              </a:tabLst>
            </a:pPr>
            <a:r>
              <a:rPr sz="3100" spc="-46" dirty="0">
                <a:latin typeface="Arial"/>
                <a:cs typeface="Arial"/>
              </a:rPr>
              <a:t>Freight </a:t>
            </a:r>
            <a:r>
              <a:rPr sz="3100" spc="-26" dirty="0">
                <a:latin typeface="Arial"/>
                <a:cs typeface="Arial"/>
              </a:rPr>
              <a:t>forwarding</a:t>
            </a:r>
            <a:r>
              <a:rPr sz="3100" spc="-7" dirty="0">
                <a:latin typeface="Arial"/>
                <a:cs typeface="Arial"/>
              </a:rPr>
              <a:t> </a:t>
            </a:r>
            <a:r>
              <a:rPr sz="3100" spc="-33" dirty="0">
                <a:latin typeface="Arial"/>
                <a:cs typeface="Arial"/>
              </a:rPr>
              <a:t>company</a:t>
            </a:r>
            <a:endParaRPr sz="3100" dirty="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365385" y="1912130"/>
            <a:ext cx="4078358" cy="150261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358360" y="4172408"/>
            <a:ext cx="4716920" cy="20280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72413" y="351181"/>
            <a:ext cx="8969499" cy="6001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58116"/>
            <a:r>
              <a:rPr spc="-13" dirty="0"/>
              <a:t>The </a:t>
            </a:r>
            <a:r>
              <a:rPr spc="-33" dirty="0"/>
              <a:t>Characteristics </a:t>
            </a:r>
            <a:r>
              <a:rPr spc="-26" dirty="0"/>
              <a:t>of</a:t>
            </a:r>
            <a:r>
              <a:rPr spc="-39" dirty="0"/>
              <a:t> </a:t>
            </a:r>
            <a:r>
              <a:rPr spc="-20" dirty="0"/>
              <a:t>KPIs</a:t>
            </a:r>
          </a:p>
        </p:txBody>
      </p:sp>
      <p:sp>
        <p:nvSpPr>
          <p:cNvPr id="3" name="object 3"/>
          <p:cNvSpPr/>
          <p:nvPr/>
        </p:nvSpPr>
        <p:spPr>
          <a:xfrm>
            <a:off x="4096472" y="1578373"/>
            <a:ext cx="198120" cy="283301"/>
          </a:xfrm>
          <a:custGeom>
            <a:avLst/>
            <a:gdLst/>
            <a:ahLst/>
            <a:cxnLst/>
            <a:rect l="l" t="t" r="r" b="b"/>
            <a:pathLst>
              <a:path w="151129" h="220344">
                <a:moveTo>
                  <a:pt x="102400" y="0"/>
                </a:moveTo>
                <a:lnTo>
                  <a:pt x="59450" y="7973"/>
                </a:lnTo>
                <a:lnTo>
                  <a:pt x="27244" y="30345"/>
                </a:lnTo>
                <a:lnTo>
                  <a:pt x="7016" y="64792"/>
                </a:lnTo>
                <a:lnTo>
                  <a:pt x="0" y="108991"/>
                </a:lnTo>
                <a:lnTo>
                  <a:pt x="8420" y="160317"/>
                </a:lnTo>
                <a:lnTo>
                  <a:pt x="30681" y="194816"/>
                </a:lnTo>
                <a:lnTo>
                  <a:pt x="62284" y="214234"/>
                </a:lnTo>
                <a:lnTo>
                  <a:pt x="98729" y="220319"/>
                </a:lnTo>
                <a:lnTo>
                  <a:pt x="107365" y="219745"/>
                </a:lnTo>
                <a:lnTo>
                  <a:pt x="119662" y="217709"/>
                </a:lnTo>
                <a:lnTo>
                  <a:pt x="134498" y="213740"/>
                </a:lnTo>
                <a:lnTo>
                  <a:pt x="150749" y="207365"/>
                </a:lnTo>
                <a:lnTo>
                  <a:pt x="150229" y="203069"/>
                </a:lnTo>
                <a:lnTo>
                  <a:pt x="146455" y="195249"/>
                </a:lnTo>
                <a:lnTo>
                  <a:pt x="103314" y="195249"/>
                </a:lnTo>
                <a:lnTo>
                  <a:pt x="68995" y="188560"/>
                </a:lnTo>
                <a:lnTo>
                  <a:pt x="46539" y="170151"/>
                </a:lnTo>
                <a:lnTo>
                  <a:pt x="34284" y="142507"/>
                </a:lnTo>
                <a:lnTo>
                  <a:pt x="30568" y="108115"/>
                </a:lnTo>
                <a:lnTo>
                  <a:pt x="36204" y="71900"/>
                </a:lnTo>
                <a:lnTo>
                  <a:pt x="51582" y="45931"/>
                </a:lnTo>
                <a:lnTo>
                  <a:pt x="74411" y="30289"/>
                </a:lnTo>
                <a:lnTo>
                  <a:pt x="102400" y="25057"/>
                </a:lnTo>
                <a:lnTo>
                  <a:pt x="138019" y="25057"/>
                </a:lnTo>
                <a:lnTo>
                  <a:pt x="141727" y="19818"/>
                </a:lnTo>
                <a:lnTo>
                  <a:pt x="145398" y="13146"/>
                </a:lnTo>
                <a:lnTo>
                  <a:pt x="145986" y="9575"/>
                </a:lnTo>
                <a:lnTo>
                  <a:pt x="137261" y="6225"/>
                </a:lnTo>
                <a:lnTo>
                  <a:pt x="125317" y="3140"/>
                </a:lnTo>
                <a:lnTo>
                  <a:pt x="112810" y="878"/>
                </a:lnTo>
                <a:lnTo>
                  <a:pt x="102400" y="0"/>
                </a:lnTo>
                <a:close/>
              </a:path>
              <a:path w="151129" h="220344">
                <a:moveTo>
                  <a:pt x="138074" y="184797"/>
                </a:moveTo>
                <a:lnTo>
                  <a:pt x="129014" y="190015"/>
                </a:lnTo>
                <a:lnTo>
                  <a:pt x="119875" y="193209"/>
                </a:lnTo>
                <a:lnTo>
                  <a:pt x="111057" y="194816"/>
                </a:lnTo>
                <a:lnTo>
                  <a:pt x="103314" y="195249"/>
                </a:lnTo>
                <a:lnTo>
                  <a:pt x="146455" y="195249"/>
                </a:lnTo>
                <a:lnTo>
                  <a:pt x="146316" y="194962"/>
                </a:lnTo>
                <a:lnTo>
                  <a:pt x="141451" y="187414"/>
                </a:lnTo>
                <a:lnTo>
                  <a:pt x="138074" y="184797"/>
                </a:lnTo>
                <a:close/>
              </a:path>
              <a:path w="151129" h="220344">
                <a:moveTo>
                  <a:pt x="138019" y="25057"/>
                </a:moveTo>
                <a:lnTo>
                  <a:pt x="102400" y="25057"/>
                </a:lnTo>
                <a:lnTo>
                  <a:pt x="108747" y="25555"/>
                </a:lnTo>
                <a:lnTo>
                  <a:pt x="117857" y="26711"/>
                </a:lnTo>
                <a:lnTo>
                  <a:pt x="134048" y="28956"/>
                </a:lnTo>
                <a:lnTo>
                  <a:pt x="137201" y="26213"/>
                </a:lnTo>
                <a:lnTo>
                  <a:pt x="138019" y="2505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078528" y="1697469"/>
            <a:ext cx="134022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1612" y="0"/>
                </a:lnTo>
              </a:path>
            </a:pathLst>
          </a:custGeom>
          <a:ln w="202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70920" y="1738389"/>
            <a:ext cx="137352" cy="0"/>
          </a:xfrm>
          <a:custGeom>
            <a:avLst/>
            <a:gdLst/>
            <a:ahLst/>
            <a:cxnLst/>
            <a:rect l="l" t="t" r="r" b="b"/>
            <a:pathLst>
              <a:path w="104775">
                <a:moveTo>
                  <a:pt x="0" y="0"/>
                </a:moveTo>
                <a:lnTo>
                  <a:pt x="104520" y="0"/>
                </a:lnTo>
              </a:path>
            </a:pathLst>
          </a:custGeom>
          <a:ln w="1938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5239" y="1068070"/>
            <a:ext cx="9001141" cy="54835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78810" marR="3624922" indent="-462300">
              <a:lnSpc>
                <a:spcPts val="3511"/>
              </a:lnSpc>
              <a:buAutoNum type="arabicPeriod"/>
              <a:tabLst>
                <a:tab pos="478810" algn="l"/>
                <a:tab pos="3807366" algn="l"/>
              </a:tabLst>
            </a:pPr>
            <a:r>
              <a:rPr sz="3100" spc="-20" dirty="0">
                <a:latin typeface="Arial"/>
                <a:cs typeface="Arial"/>
              </a:rPr>
              <a:t>Non-financial </a:t>
            </a:r>
            <a:r>
              <a:rPr sz="3100" spc="-33" dirty="0">
                <a:latin typeface="Arial"/>
                <a:cs typeface="Arial"/>
              </a:rPr>
              <a:t>measures  </a:t>
            </a:r>
            <a:r>
              <a:rPr sz="3100" spc="-26" dirty="0">
                <a:latin typeface="Arial"/>
                <a:cs typeface="Arial"/>
              </a:rPr>
              <a:t>(not</a:t>
            </a:r>
            <a:r>
              <a:rPr sz="3100" spc="13" dirty="0">
                <a:latin typeface="Arial"/>
                <a:cs typeface="Arial"/>
              </a:rPr>
              <a:t> </a:t>
            </a:r>
            <a:r>
              <a:rPr sz="3100" spc="-33" dirty="0">
                <a:latin typeface="Arial"/>
                <a:cs typeface="Arial"/>
              </a:rPr>
              <a:t>expressed</a:t>
            </a:r>
            <a:r>
              <a:rPr sz="3100" spc="13" dirty="0">
                <a:latin typeface="Arial"/>
                <a:cs typeface="Arial"/>
              </a:rPr>
              <a:t> </a:t>
            </a:r>
            <a:r>
              <a:rPr sz="3100" spc="-20" dirty="0">
                <a:latin typeface="Arial"/>
                <a:cs typeface="Arial"/>
              </a:rPr>
              <a:t>in	</a:t>
            </a:r>
            <a:r>
              <a:rPr sz="3100" dirty="0">
                <a:latin typeface="Arial"/>
                <a:cs typeface="Arial"/>
              </a:rPr>
              <a:t>, </a:t>
            </a:r>
            <a:r>
              <a:rPr sz="3100" spc="13" dirty="0">
                <a:latin typeface="Arial"/>
                <a:cs typeface="Arial"/>
              </a:rPr>
              <a:t>¥, </a:t>
            </a:r>
            <a:r>
              <a:rPr sz="3100" spc="72" dirty="0">
                <a:latin typeface="Arial"/>
                <a:cs typeface="Arial"/>
              </a:rPr>
              <a:t>£,</a:t>
            </a:r>
            <a:r>
              <a:rPr sz="3100" spc="-117" dirty="0">
                <a:latin typeface="Arial"/>
                <a:cs typeface="Arial"/>
              </a:rPr>
              <a:t> </a:t>
            </a:r>
            <a:r>
              <a:rPr sz="3100" spc="13" dirty="0">
                <a:latin typeface="Arial"/>
                <a:cs typeface="Arial"/>
              </a:rPr>
              <a:t>$)</a:t>
            </a:r>
            <a:endParaRPr sz="3100" dirty="0">
              <a:latin typeface="Arial"/>
              <a:cs typeface="Arial"/>
            </a:endParaRPr>
          </a:p>
          <a:p>
            <a:pPr marL="478810" indent="-462300">
              <a:spcBef>
                <a:spcPts val="423"/>
              </a:spcBef>
              <a:buAutoNum type="arabicPeriod"/>
              <a:tabLst>
                <a:tab pos="479636" algn="l"/>
              </a:tabLst>
            </a:pPr>
            <a:r>
              <a:rPr sz="3100" spc="-26" dirty="0">
                <a:latin typeface="Arial"/>
                <a:cs typeface="Arial"/>
              </a:rPr>
              <a:t>Measured </a:t>
            </a:r>
            <a:r>
              <a:rPr sz="3100" spc="-52" dirty="0">
                <a:latin typeface="Arial"/>
                <a:cs typeface="Arial"/>
              </a:rPr>
              <a:t>frequently, </a:t>
            </a:r>
            <a:r>
              <a:rPr sz="3100" spc="-72" dirty="0">
                <a:latin typeface="Arial"/>
                <a:cs typeface="Arial"/>
              </a:rPr>
              <a:t>e.g., </a:t>
            </a:r>
            <a:r>
              <a:rPr sz="3100" spc="-26" dirty="0">
                <a:latin typeface="Arial"/>
                <a:cs typeface="Arial"/>
              </a:rPr>
              <a:t>daily or </a:t>
            </a:r>
            <a:r>
              <a:rPr sz="3100" spc="-65" dirty="0">
                <a:latin typeface="Arial"/>
                <a:cs typeface="Arial"/>
              </a:rPr>
              <a:t>24 </a:t>
            </a:r>
            <a:r>
              <a:rPr sz="3100" spc="-46" dirty="0">
                <a:latin typeface="Arial"/>
                <a:cs typeface="Arial"/>
              </a:rPr>
              <a:t>by</a:t>
            </a:r>
            <a:r>
              <a:rPr sz="3100" spc="265" dirty="0">
                <a:latin typeface="Arial"/>
                <a:cs typeface="Arial"/>
              </a:rPr>
              <a:t> </a:t>
            </a:r>
            <a:r>
              <a:rPr sz="3100" spc="-7" dirty="0">
                <a:latin typeface="Arial"/>
                <a:cs typeface="Arial"/>
              </a:rPr>
              <a:t>7</a:t>
            </a:r>
            <a:endParaRPr sz="3100" dirty="0">
              <a:latin typeface="Arial"/>
              <a:cs typeface="Arial"/>
            </a:endParaRPr>
          </a:p>
          <a:p>
            <a:pPr marL="478810" indent="-462300">
              <a:spcBef>
                <a:spcPts val="501"/>
              </a:spcBef>
              <a:buAutoNum type="arabicPeriod"/>
              <a:tabLst>
                <a:tab pos="479636" algn="l"/>
              </a:tabLst>
            </a:pPr>
            <a:r>
              <a:rPr sz="3100" spc="-26" dirty="0">
                <a:latin typeface="Arial"/>
                <a:cs typeface="Arial"/>
              </a:rPr>
              <a:t>Acted </a:t>
            </a:r>
            <a:r>
              <a:rPr sz="3100" spc="-20" dirty="0">
                <a:latin typeface="Arial"/>
                <a:cs typeface="Arial"/>
              </a:rPr>
              <a:t>upon </a:t>
            </a:r>
            <a:r>
              <a:rPr sz="3100" spc="-46" dirty="0">
                <a:latin typeface="Arial"/>
                <a:cs typeface="Arial"/>
              </a:rPr>
              <a:t>by </a:t>
            </a:r>
            <a:r>
              <a:rPr sz="3100" spc="-52" dirty="0">
                <a:latin typeface="Arial"/>
                <a:cs typeface="Arial"/>
              </a:rPr>
              <a:t>CEO </a:t>
            </a:r>
            <a:r>
              <a:rPr sz="3100" spc="-20" dirty="0">
                <a:latin typeface="Arial"/>
                <a:cs typeface="Arial"/>
              </a:rPr>
              <a:t>and</a:t>
            </a:r>
            <a:r>
              <a:rPr sz="3100" spc="72" dirty="0">
                <a:latin typeface="Arial"/>
                <a:cs typeface="Arial"/>
              </a:rPr>
              <a:t> </a:t>
            </a:r>
            <a:r>
              <a:rPr sz="3100" spc="-20" dirty="0">
                <a:latin typeface="Arial"/>
                <a:cs typeface="Arial"/>
              </a:rPr>
              <a:t>SMT</a:t>
            </a:r>
            <a:endParaRPr sz="3100" dirty="0">
              <a:latin typeface="Arial"/>
              <a:cs typeface="Arial"/>
            </a:endParaRPr>
          </a:p>
          <a:p>
            <a:pPr marL="478810" indent="-462300">
              <a:spcBef>
                <a:spcPts val="501"/>
              </a:spcBef>
              <a:buAutoNum type="arabicPeriod"/>
              <a:tabLst>
                <a:tab pos="479636" algn="l"/>
              </a:tabLst>
            </a:pPr>
            <a:r>
              <a:rPr sz="3100" spc="-33" dirty="0">
                <a:latin typeface="Arial"/>
                <a:cs typeface="Arial"/>
              </a:rPr>
              <a:t>Clearly </a:t>
            </a:r>
            <a:r>
              <a:rPr sz="3100" spc="-26" dirty="0">
                <a:latin typeface="Arial"/>
                <a:cs typeface="Arial"/>
              </a:rPr>
              <a:t>indicate </a:t>
            </a:r>
            <a:r>
              <a:rPr sz="3100" spc="-33" dirty="0">
                <a:latin typeface="Arial"/>
                <a:cs typeface="Arial"/>
              </a:rPr>
              <a:t>what </a:t>
            </a:r>
            <a:r>
              <a:rPr sz="3100" spc="-20" dirty="0">
                <a:latin typeface="Arial"/>
                <a:cs typeface="Arial"/>
              </a:rPr>
              <a:t>action </a:t>
            </a:r>
            <a:r>
              <a:rPr sz="3100" spc="-13" dirty="0">
                <a:latin typeface="Arial"/>
                <a:cs typeface="Arial"/>
              </a:rPr>
              <a:t>is </a:t>
            </a:r>
            <a:r>
              <a:rPr sz="3100" spc="-33" dirty="0">
                <a:latin typeface="Arial"/>
                <a:cs typeface="Arial"/>
              </a:rPr>
              <a:t>required </a:t>
            </a:r>
            <a:r>
              <a:rPr sz="3100" spc="-46" dirty="0">
                <a:latin typeface="Arial"/>
                <a:cs typeface="Arial"/>
              </a:rPr>
              <a:t>by</a:t>
            </a:r>
            <a:r>
              <a:rPr sz="3100" spc="148" dirty="0">
                <a:latin typeface="Arial"/>
                <a:cs typeface="Arial"/>
              </a:rPr>
              <a:t> </a:t>
            </a:r>
            <a:r>
              <a:rPr sz="3100" spc="-13" dirty="0">
                <a:latin typeface="Arial"/>
                <a:cs typeface="Arial"/>
              </a:rPr>
              <a:t>staff</a:t>
            </a:r>
            <a:endParaRPr sz="3100" dirty="0">
              <a:latin typeface="Arial"/>
              <a:cs typeface="Arial"/>
            </a:endParaRPr>
          </a:p>
          <a:p>
            <a:pPr marL="478810" marR="155201" indent="-462300">
              <a:lnSpc>
                <a:spcPts val="3511"/>
              </a:lnSpc>
              <a:spcBef>
                <a:spcPts val="813"/>
              </a:spcBef>
              <a:buAutoNum type="arabicPeriod"/>
              <a:tabLst>
                <a:tab pos="478810" algn="l"/>
              </a:tabLst>
            </a:pPr>
            <a:r>
              <a:rPr sz="3100" spc="-33" dirty="0">
                <a:latin typeface="Arial"/>
                <a:cs typeface="Arial"/>
              </a:rPr>
              <a:t>Are measures that </a:t>
            </a:r>
            <a:r>
              <a:rPr sz="3100" spc="-20" dirty="0">
                <a:latin typeface="Arial"/>
                <a:cs typeface="Arial"/>
              </a:rPr>
              <a:t>tie responsibility </a:t>
            </a:r>
            <a:r>
              <a:rPr sz="3100" spc="-33" dirty="0">
                <a:latin typeface="Arial"/>
                <a:cs typeface="Arial"/>
              </a:rPr>
              <a:t>to </a:t>
            </a:r>
            <a:r>
              <a:rPr sz="3100" spc="-7" dirty="0">
                <a:latin typeface="Arial"/>
                <a:cs typeface="Arial"/>
              </a:rPr>
              <a:t>a </a:t>
            </a:r>
            <a:r>
              <a:rPr sz="3100" spc="-33" dirty="0">
                <a:latin typeface="Arial"/>
                <a:cs typeface="Arial"/>
              </a:rPr>
              <a:t>team </a:t>
            </a:r>
            <a:r>
              <a:rPr sz="3100" spc="-26" dirty="0">
                <a:latin typeface="Arial"/>
                <a:cs typeface="Arial"/>
              </a:rPr>
              <a:t>or  group of closely </a:t>
            </a:r>
            <a:r>
              <a:rPr sz="3100" spc="-20" dirty="0">
                <a:latin typeface="Arial"/>
                <a:cs typeface="Arial"/>
              </a:rPr>
              <a:t>connected</a:t>
            </a:r>
            <a:r>
              <a:rPr sz="3100" spc="39" dirty="0">
                <a:latin typeface="Arial"/>
                <a:cs typeface="Arial"/>
              </a:rPr>
              <a:t> </a:t>
            </a:r>
            <a:r>
              <a:rPr sz="3100" spc="-33" dirty="0">
                <a:latin typeface="Arial"/>
                <a:cs typeface="Arial"/>
              </a:rPr>
              <a:t>teams</a:t>
            </a:r>
            <a:endParaRPr sz="3100" dirty="0">
              <a:latin typeface="Arial"/>
              <a:cs typeface="Arial"/>
            </a:endParaRPr>
          </a:p>
          <a:p>
            <a:pPr marL="478810" marR="6605" indent="-462300">
              <a:lnSpc>
                <a:spcPts val="3511"/>
              </a:lnSpc>
              <a:spcBef>
                <a:spcPts val="735"/>
              </a:spcBef>
              <a:buAutoNum type="arabicPeriod"/>
              <a:tabLst>
                <a:tab pos="478810" algn="l"/>
              </a:tabLst>
            </a:pPr>
            <a:r>
              <a:rPr sz="3100" spc="-52" dirty="0">
                <a:latin typeface="Arial"/>
                <a:cs typeface="Arial"/>
              </a:rPr>
              <a:t>Have </a:t>
            </a:r>
            <a:r>
              <a:rPr sz="3100" spc="-7" dirty="0">
                <a:latin typeface="Arial"/>
                <a:cs typeface="Arial"/>
              </a:rPr>
              <a:t>a </a:t>
            </a:r>
            <a:r>
              <a:rPr sz="3100" spc="-20" dirty="0">
                <a:latin typeface="Arial"/>
                <a:cs typeface="Arial"/>
              </a:rPr>
              <a:t>significant </a:t>
            </a:r>
            <a:r>
              <a:rPr sz="3100" spc="-26" dirty="0">
                <a:latin typeface="Arial"/>
                <a:cs typeface="Arial"/>
              </a:rPr>
              <a:t>impact, </a:t>
            </a:r>
            <a:r>
              <a:rPr sz="3100" spc="-72" dirty="0">
                <a:latin typeface="Arial"/>
                <a:cs typeface="Arial"/>
              </a:rPr>
              <a:t>e.g., </a:t>
            </a:r>
            <a:r>
              <a:rPr sz="3100" spc="-20" dirty="0">
                <a:latin typeface="Arial"/>
                <a:cs typeface="Arial"/>
              </a:rPr>
              <a:t>affects </a:t>
            </a:r>
            <a:r>
              <a:rPr sz="3100" spc="-26" dirty="0">
                <a:latin typeface="Arial"/>
                <a:cs typeface="Arial"/>
              </a:rPr>
              <a:t>more than  </a:t>
            </a:r>
            <a:r>
              <a:rPr sz="3100" spc="-20" dirty="0">
                <a:latin typeface="Arial"/>
                <a:cs typeface="Arial"/>
              </a:rPr>
              <a:t>one </a:t>
            </a:r>
            <a:r>
              <a:rPr sz="3100" spc="-26" dirty="0">
                <a:latin typeface="Arial"/>
                <a:cs typeface="Arial"/>
              </a:rPr>
              <a:t>CSF </a:t>
            </a:r>
            <a:r>
              <a:rPr sz="3100" spc="-20" dirty="0">
                <a:latin typeface="Arial"/>
                <a:cs typeface="Arial"/>
              </a:rPr>
              <a:t>and </a:t>
            </a:r>
            <a:r>
              <a:rPr sz="3100" spc="-33" dirty="0">
                <a:latin typeface="Arial"/>
                <a:cs typeface="Arial"/>
              </a:rPr>
              <a:t>BSC</a:t>
            </a:r>
            <a:r>
              <a:rPr sz="3100" spc="26" dirty="0">
                <a:latin typeface="Arial"/>
                <a:cs typeface="Arial"/>
              </a:rPr>
              <a:t> </a:t>
            </a:r>
            <a:r>
              <a:rPr sz="3100" spc="-26" dirty="0">
                <a:latin typeface="Arial"/>
                <a:cs typeface="Arial"/>
              </a:rPr>
              <a:t>perspective</a:t>
            </a:r>
            <a:endParaRPr sz="3100" dirty="0">
              <a:latin typeface="Arial"/>
              <a:cs typeface="Arial"/>
            </a:endParaRPr>
          </a:p>
          <a:p>
            <a:pPr marL="478810" marR="272426" indent="-462300">
              <a:lnSpc>
                <a:spcPts val="3511"/>
              </a:lnSpc>
              <a:spcBef>
                <a:spcPts val="735"/>
              </a:spcBef>
              <a:buAutoNum type="arabicPeriod"/>
              <a:tabLst>
                <a:tab pos="477985" algn="l"/>
                <a:tab pos="478810" algn="l"/>
              </a:tabLst>
            </a:pPr>
            <a:r>
              <a:rPr sz="3100" spc="-33" dirty="0">
                <a:latin typeface="Arial"/>
                <a:cs typeface="Arial"/>
              </a:rPr>
              <a:t>Encourage appropriate </a:t>
            </a:r>
            <a:r>
              <a:rPr sz="3100" spc="-26" dirty="0">
                <a:latin typeface="Arial"/>
                <a:cs typeface="Arial"/>
              </a:rPr>
              <a:t>action, </a:t>
            </a:r>
            <a:r>
              <a:rPr sz="3100" spc="-72" dirty="0">
                <a:latin typeface="Arial"/>
                <a:cs typeface="Arial"/>
              </a:rPr>
              <a:t>e.g., </a:t>
            </a:r>
            <a:r>
              <a:rPr sz="3100" spc="-59" dirty="0">
                <a:latin typeface="Arial"/>
                <a:cs typeface="Arial"/>
              </a:rPr>
              <a:t>have </a:t>
            </a:r>
            <a:r>
              <a:rPr sz="3100" spc="-26" dirty="0">
                <a:latin typeface="Arial"/>
                <a:cs typeface="Arial"/>
              </a:rPr>
              <a:t>only </a:t>
            </a:r>
            <a:r>
              <a:rPr sz="3100" spc="-7" dirty="0">
                <a:latin typeface="Arial"/>
                <a:cs typeface="Arial"/>
              </a:rPr>
              <a:t>a  </a:t>
            </a:r>
            <a:r>
              <a:rPr sz="3100" spc="-26" dirty="0">
                <a:latin typeface="Arial"/>
                <a:cs typeface="Arial"/>
              </a:rPr>
              <a:t>small </a:t>
            </a:r>
            <a:r>
              <a:rPr sz="3100" spc="-20" dirty="0">
                <a:latin typeface="Arial"/>
                <a:cs typeface="Arial"/>
              </a:rPr>
              <a:t>dark</a:t>
            </a:r>
            <a:r>
              <a:rPr sz="3100" spc="-59" dirty="0">
                <a:latin typeface="Arial"/>
                <a:cs typeface="Arial"/>
              </a:rPr>
              <a:t> </a:t>
            </a:r>
            <a:r>
              <a:rPr sz="3100" spc="-20" dirty="0">
                <a:latin typeface="Arial"/>
                <a:cs typeface="Arial"/>
              </a:rPr>
              <a:t>side</a:t>
            </a:r>
            <a:endParaRPr sz="31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72413" y="351181"/>
            <a:ext cx="8969499" cy="6001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331309"/>
            <a:r>
              <a:rPr spc="-26" dirty="0"/>
              <a:t>Definition of </a:t>
            </a:r>
            <a:r>
              <a:rPr spc="-7" dirty="0"/>
              <a:t>a</a:t>
            </a:r>
            <a:r>
              <a:rPr spc="-26" dirty="0"/>
              <a:t> </a:t>
            </a:r>
            <a:r>
              <a:rPr spc="-20" dirty="0"/>
              <a:t>KPI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55287" y="1012037"/>
            <a:ext cx="8310218" cy="54075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92513" marR="98239" algn="ctr">
              <a:lnSpc>
                <a:spcPct val="111100"/>
              </a:lnSpc>
            </a:pPr>
            <a:r>
              <a:rPr sz="3100" spc="-46" dirty="0">
                <a:latin typeface="Arial"/>
                <a:cs typeface="Arial"/>
              </a:rPr>
              <a:t>KPIs </a:t>
            </a:r>
            <a:r>
              <a:rPr sz="3100" spc="-20" dirty="0">
                <a:latin typeface="Arial"/>
                <a:cs typeface="Arial"/>
              </a:rPr>
              <a:t>focus </a:t>
            </a:r>
            <a:r>
              <a:rPr sz="3100" spc="-13" dirty="0">
                <a:latin typeface="Arial"/>
                <a:cs typeface="Arial"/>
              </a:rPr>
              <a:t>on </a:t>
            </a:r>
            <a:r>
              <a:rPr sz="3100" spc="-20" dirty="0">
                <a:latin typeface="Arial"/>
                <a:cs typeface="Arial"/>
              </a:rPr>
              <a:t>the </a:t>
            </a:r>
            <a:r>
              <a:rPr sz="3100" spc="-13" dirty="0">
                <a:latin typeface="Arial"/>
                <a:cs typeface="Arial"/>
              </a:rPr>
              <a:t>aspects </a:t>
            </a:r>
            <a:r>
              <a:rPr sz="3100" spc="-26" dirty="0">
                <a:latin typeface="Arial"/>
                <a:cs typeface="Arial"/>
              </a:rPr>
              <a:t>or </a:t>
            </a:r>
            <a:r>
              <a:rPr sz="3100" spc="-33" dirty="0">
                <a:latin typeface="Arial"/>
                <a:cs typeface="Arial"/>
              </a:rPr>
              <a:t>areas </a:t>
            </a:r>
            <a:r>
              <a:rPr sz="3100" spc="-26" dirty="0">
                <a:latin typeface="Arial"/>
                <a:cs typeface="Arial"/>
              </a:rPr>
              <a:t>of </a:t>
            </a:r>
            <a:r>
              <a:rPr sz="3100" spc="-20" dirty="0">
                <a:latin typeface="Arial"/>
                <a:cs typeface="Arial"/>
              </a:rPr>
              <a:t>an  </a:t>
            </a:r>
            <a:r>
              <a:rPr sz="3100" spc="-46" dirty="0">
                <a:latin typeface="Arial"/>
                <a:cs typeface="Arial"/>
              </a:rPr>
              <a:t>organization’s </a:t>
            </a:r>
            <a:r>
              <a:rPr sz="3100" spc="-20" dirty="0">
                <a:latin typeface="Arial"/>
                <a:cs typeface="Arial"/>
              </a:rPr>
              <a:t>performance </a:t>
            </a:r>
            <a:r>
              <a:rPr sz="3100" spc="-33" dirty="0">
                <a:latin typeface="Arial"/>
                <a:cs typeface="Arial"/>
              </a:rPr>
              <a:t>that are </a:t>
            </a:r>
            <a:r>
              <a:rPr sz="3100" spc="-20" dirty="0">
                <a:latin typeface="Arial"/>
                <a:cs typeface="Arial"/>
              </a:rPr>
              <a:t>critical  </a:t>
            </a:r>
            <a:r>
              <a:rPr sz="3100" spc="-26" dirty="0">
                <a:latin typeface="Arial"/>
                <a:cs typeface="Arial"/>
              </a:rPr>
              <a:t>or vital </a:t>
            </a:r>
            <a:r>
              <a:rPr sz="3100" spc="-39" dirty="0">
                <a:latin typeface="Arial"/>
                <a:cs typeface="Arial"/>
              </a:rPr>
              <a:t>for </a:t>
            </a:r>
            <a:r>
              <a:rPr sz="3100" spc="-20" dirty="0">
                <a:latin typeface="Arial"/>
                <a:cs typeface="Arial"/>
              </a:rPr>
              <a:t>its ongoing and </a:t>
            </a:r>
            <a:r>
              <a:rPr sz="3100" spc="-39" dirty="0">
                <a:latin typeface="Arial"/>
                <a:cs typeface="Arial"/>
              </a:rPr>
              <a:t>future</a:t>
            </a:r>
            <a:r>
              <a:rPr sz="3100" spc="148" dirty="0">
                <a:latin typeface="Arial"/>
                <a:cs typeface="Arial"/>
              </a:rPr>
              <a:t> </a:t>
            </a:r>
            <a:r>
              <a:rPr sz="3100" spc="-20" dirty="0">
                <a:latin typeface="Arial"/>
                <a:cs typeface="Arial"/>
              </a:rPr>
              <a:t>success.</a:t>
            </a:r>
            <a:endParaRPr sz="3100" dirty="0">
              <a:latin typeface="Arial"/>
              <a:cs typeface="Arial"/>
            </a:endParaRPr>
          </a:p>
          <a:p>
            <a:pPr marL="684368" algn="ctr">
              <a:spcBef>
                <a:spcPts val="676"/>
              </a:spcBef>
            </a:pPr>
            <a:r>
              <a:rPr sz="1800" spc="-7" dirty="0">
                <a:latin typeface="Arial"/>
                <a:cs typeface="Arial"/>
              </a:rPr>
              <a:t>(Source: </a:t>
            </a:r>
            <a:r>
              <a:rPr sz="1800" spc="-13" dirty="0">
                <a:latin typeface="Arial"/>
                <a:cs typeface="Arial"/>
              </a:rPr>
              <a:t>AusIndustry </a:t>
            </a:r>
            <a:r>
              <a:rPr sz="1800" spc="-26" dirty="0">
                <a:latin typeface="Arial"/>
                <a:cs typeface="Arial"/>
              </a:rPr>
              <a:t>KPI</a:t>
            </a:r>
            <a:r>
              <a:rPr sz="1800" spc="-13" dirty="0">
                <a:latin typeface="Arial"/>
                <a:cs typeface="Arial"/>
              </a:rPr>
              <a:t> Manual)</a:t>
            </a:r>
            <a:endParaRPr sz="1800" dirty="0">
              <a:latin typeface="Arial"/>
              <a:cs typeface="Arial"/>
            </a:endParaRPr>
          </a:p>
          <a:p>
            <a:pPr>
              <a:spcBef>
                <a:spcPts val="59"/>
              </a:spcBef>
            </a:pPr>
            <a:endParaRPr sz="2200" dirty="0">
              <a:latin typeface="Times New Roman"/>
              <a:cs typeface="Times New Roman"/>
            </a:endParaRPr>
          </a:p>
          <a:p>
            <a:pPr marL="478810" indent="-462300">
              <a:spcBef>
                <a:spcPts val="7"/>
              </a:spcBef>
              <a:buChar char="•"/>
              <a:tabLst>
                <a:tab pos="478810" algn="l"/>
                <a:tab pos="479636" algn="l"/>
              </a:tabLst>
            </a:pPr>
            <a:r>
              <a:rPr sz="3100" spc="-33" dirty="0">
                <a:latin typeface="Arial"/>
                <a:cs typeface="Arial"/>
              </a:rPr>
              <a:t>Late deliveries to </a:t>
            </a:r>
            <a:r>
              <a:rPr sz="3100" spc="-59" dirty="0">
                <a:latin typeface="Arial"/>
                <a:cs typeface="Arial"/>
              </a:rPr>
              <a:t>key</a:t>
            </a:r>
            <a:r>
              <a:rPr sz="3100" spc="46" dirty="0">
                <a:latin typeface="Arial"/>
                <a:cs typeface="Arial"/>
              </a:rPr>
              <a:t> </a:t>
            </a:r>
            <a:r>
              <a:rPr sz="3100" spc="-26" dirty="0">
                <a:latin typeface="Arial"/>
                <a:cs typeface="Arial"/>
              </a:rPr>
              <a:t>customers</a:t>
            </a:r>
            <a:endParaRPr sz="3100" dirty="0">
              <a:latin typeface="Arial"/>
              <a:cs typeface="Arial"/>
            </a:endParaRPr>
          </a:p>
          <a:p>
            <a:pPr marL="478810" indent="-462300">
              <a:spcBef>
                <a:spcPts val="501"/>
              </a:spcBef>
              <a:buChar char="•"/>
              <a:tabLst>
                <a:tab pos="478810" algn="l"/>
                <a:tab pos="479636" algn="l"/>
              </a:tabLst>
            </a:pPr>
            <a:r>
              <a:rPr sz="3100" spc="-20" dirty="0">
                <a:latin typeface="Arial"/>
                <a:cs typeface="Arial"/>
              </a:rPr>
              <a:t>Recognitions </a:t>
            </a:r>
            <a:r>
              <a:rPr sz="3100" spc="-26" dirty="0">
                <a:latin typeface="Arial"/>
                <a:cs typeface="Arial"/>
              </a:rPr>
              <a:t>planned </a:t>
            </a:r>
            <a:r>
              <a:rPr sz="3100" spc="-39" dirty="0">
                <a:latin typeface="Arial"/>
                <a:cs typeface="Arial"/>
              </a:rPr>
              <a:t>for </a:t>
            </a:r>
            <a:r>
              <a:rPr sz="3100" spc="-20" dirty="0">
                <a:latin typeface="Arial"/>
                <a:cs typeface="Arial"/>
              </a:rPr>
              <a:t>next</a:t>
            </a:r>
            <a:r>
              <a:rPr sz="3100" spc="59" dirty="0">
                <a:latin typeface="Arial"/>
                <a:cs typeface="Arial"/>
              </a:rPr>
              <a:t> </a:t>
            </a:r>
            <a:r>
              <a:rPr sz="3100" spc="-13" dirty="0">
                <a:latin typeface="Arial"/>
                <a:cs typeface="Arial"/>
              </a:rPr>
              <a:t>week/fortnight</a:t>
            </a:r>
            <a:endParaRPr sz="3100" dirty="0">
              <a:latin typeface="Arial"/>
              <a:cs typeface="Arial"/>
            </a:endParaRPr>
          </a:p>
          <a:p>
            <a:pPr marL="478810" indent="-462300">
              <a:spcBef>
                <a:spcPts val="501"/>
              </a:spcBef>
              <a:buChar char="•"/>
              <a:tabLst>
                <a:tab pos="478810" algn="l"/>
                <a:tab pos="479636" algn="l"/>
              </a:tabLst>
            </a:pPr>
            <a:r>
              <a:rPr sz="3100" spc="-26" dirty="0">
                <a:latin typeface="Arial"/>
                <a:cs typeface="Arial"/>
              </a:rPr>
              <a:t>Outstanding </a:t>
            </a:r>
            <a:r>
              <a:rPr sz="3100" spc="-13" dirty="0">
                <a:latin typeface="Arial"/>
                <a:cs typeface="Arial"/>
              </a:rPr>
              <a:t>job </a:t>
            </a:r>
            <a:r>
              <a:rPr sz="3100" spc="-26" dirty="0">
                <a:latin typeface="Arial"/>
                <a:cs typeface="Arial"/>
              </a:rPr>
              <a:t>offers, </a:t>
            </a:r>
            <a:r>
              <a:rPr sz="3100" spc="-59" dirty="0">
                <a:latin typeface="Arial"/>
                <a:cs typeface="Arial"/>
              </a:rPr>
              <a:t>over </a:t>
            </a:r>
            <a:r>
              <a:rPr sz="3100" spc="-65" dirty="0">
                <a:latin typeface="Arial"/>
                <a:cs typeface="Arial"/>
              </a:rPr>
              <a:t>24 </a:t>
            </a:r>
            <a:r>
              <a:rPr sz="3100" spc="-26" dirty="0">
                <a:latin typeface="Arial"/>
                <a:cs typeface="Arial"/>
              </a:rPr>
              <a:t>hours</a:t>
            </a:r>
            <a:r>
              <a:rPr sz="3100" spc="195" dirty="0">
                <a:latin typeface="Arial"/>
                <a:cs typeface="Arial"/>
              </a:rPr>
              <a:t> </a:t>
            </a:r>
            <a:r>
              <a:rPr sz="3100" spc="-20" dirty="0">
                <a:latin typeface="Arial"/>
                <a:cs typeface="Arial"/>
              </a:rPr>
              <a:t>old</a:t>
            </a:r>
            <a:endParaRPr sz="3100" dirty="0">
              <a:latin typeface="Arial"/>
              <a:cs typeface="Arial"/>
            </a:endParaRPr>
          </a:p>
          <a:p>
            <a:pPr marL="478810" indent="-462300">
              <a:spcBef>
                <a:spcPts val="501"/>
              </a:spcBef>
              <a:buChar char="•"/>
              <a:tabLst>
                <a:tab pos="478810" algn="l"/>
                <a:tab pos="479636" algn="l"/>
              </a:tabLst>
            </a:pPr>
            <a:r>
              <a:rPr sz="3100" spc="-33" dirty="0">
                <a:latin typeface="Arial"/>
                <a:cs typeface="Arial"/>
              </a:rPr>
              <a:t>Resignations </a:t>
            </a:r>
            <a:r>
              <a:rPr sz="3100" spc="-26" dirty="0">
                <a:latin typeface="Arial"/>
                <a:cs typeface="Arial"/>
              </a:rPr>
              <a:t>from </a:t>
            </a:r>
            <a:r>
              <a:rPr sz="3100" spc="-59" dirty="0">
                <a:latin typeface="Arial"/>
                <a:cs typeface="Arial"/>
              </a:rPr>
              <a:t>key </a:t>
            </a:r>
            <a:r>
              <a:rPr sz="3100" spc="-13" dirty="0">
                <a:latin typeface="Arial"/>
                <a:cs typeface="Arial"/>
              </a:rPr>
              <a:t>staff </a:t>
            </a:r>
            <a:r>
              <a:rPr sz="3100" spc="-20" dirty="0">
                <a:latin typeface="Arial"/>
                <a:cs typeface="Arial"/>
              </a:rPr>
              <a:t>(in </a:t>
            </a:r>
            <a:r>
              <a:rPr sz="3100" spc="-26" dirty="0">
                <a:latin typeface="Arial"/>
                <a:cs typeface="Arial"/>
              </a:rPr>
              <a:t>last</a:t>
            </a:r>
            <a:r>
              <a:rPr sz="3100" spc="143" dirty="0">
                <a:latin typeface="Arial"/>
                <a:cs typeface="Arial"/>
              </a:rPr>
              <a:t> </a:t>
            </a:r>
            <a:r>
              <a:rPr sz="3100" spc="-39" dirty="0">
                <a:latin typeface="Arial"/>
                <a:cs typeface="Arial"/>
              </a:rPr>
              <a:t>hour)</a:t>
            </a:r>
            <a:endParaRPr sz="3100" dirty="0">
              <a:latin typeface="Arial"/>
              <a:cs typeface="Arial"/>
            </a:endParaRPr>
          </a:p>
          <a:p>
            <a:pPr marL="478810" marR="1382771" indent="-462300">
              <a:lnSpc>
                <a:spcPts val="3511"/>
              </a:lnSpc>
              <a:spcBef>
                <a:spcPts val="813"/>
              </a:spcBef>
              <a:buChar char="•"/>
              <a:tabLst>
                <a:tab pos="478810" algn="l"/>
                <a:tab pos="479636" algn="l"/>
              </a:tabLst>
            </a:pPr>
            <a:r>
              <a:rPr sz="3100" spc="-33" dirty="0">
                <a:latin typeface="Arial"/>
                <a:cs typeface="Arial"/>
              </a:rPr>
              <a:t>Unresolved </a:t>
            </a:r>
            <a:r>
              <a:rPr sz="3100" spc="-59" dirty="0">
                <a:latin typeface="Arial"/>
                <a:cs typeface="Arial"/>
              </a:rPr>
              <a:t>key </a:t>
            </a:r>
            <a:r>
              <a:rPr sz="3100" spc="-26" dirty="0">
                <a:latin typeface="Arial"/>
                <a:cs typeface="Arial"/>
              </a:rPr>
              <a:t>customer complaints  </a:t>
            </a:r>
            <a:r>
              <a:rPr sz="3100" spc="-52" dirty="0">
                <a:latin typeface="Arial"/>
                <a:cs typeface="Arial"/>
              </a:rPr>
              <a:t>(over </a:t>
            </a:r>
            <a:r>
              <a:rPr sz="3100" spc="-7" dirty="0">
                <a:latin typeface="Arial"/>
                <a:cs typeface="Arial"/>
              </a:rPr>
              <a:t>4</a:t>
            </a:r>
            <a:r>
              <a:rPr sz="3100" spc="-33" dirty="0">
                <a:latin typeface="Arial"/>
                <a:cs typeface="Arial"/>
              </a:rPr>
              <a:t> </a:t>
            </a:r>
            <a:r>
              <a:rPr sz="3100" spc="-20" dirty="0">
                <a:latin typeface="Arial"/>
                <a:cs typeface="Arial"/>
              </a:rPr>
              <a:t>hours)</a:t>
            </a:r>
            <a:endParaRPr sz="31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72413" y="351181"/>
            <a:ext cx="8969499" cy="6001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29278"/>
            <a:r>
              <a:rPr spc="-13" dirty="0"/>
              <a:t>The </a:t>
            </a:r>
            <a:r>
              <a:rPr spc="-26" dirty="0"/>
              <a:t>role of </a:t>
            </a:r>
            <a:r>
              <a:rPr spc="-20" dirty="0"/>
              <a:t>performance</a:t>
            </a:r>
            <a:r>
              <a:rPr spc="7" dirty="0"/>
              <a:t> </a:t>
            </a:r>
            <a:r>
              <a:rPr spc="-26" dirty="0"/>
              <a:t>measures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36384" y="1028879"/>
            <a:ext cx="7599317" cy="43345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78810" indent="-462300">
              <a:buChar char="•"/>
              <a:tabLst>
                <a:tab pos="478810" algn="l"/>
                <a:tab pos="479636" algn="l"/>
              </a:tabLst>
            </a:pPr>
            <a:r>
              <a:rPr sz="3100" spc="-26" dirty="0">
                <a:latin typeface="Arial"/>
                <a:cs typeface="Arial"/>
              </a:rPr>
              <a:t>Establish </a:t>
            </a:r>
            <a:r>
              <a:rPr sz="3100" spc="-33" dirty="0">
                <a:latin typeface="Arial"/>
                <a:cs typeface="Arial"/>
              </a:rPr>
              <a:t>current</a:t>
            </a:r>
            <a:r>
              <a:rPr sz="3100" dirty="0">
                <a:latin typeface="Arial"/>
                <a:cs typeface="Arial"/>
              </a:rPr>
              <a:t> </a:t>
            </a:r>
            <a:r>
              <a:rPr sz="3100" spc="-26" dirty="0">
                <a:latin typeface="Arial"/>
                <a:cs typeface="Arial"/>
              </a:rPr>
              <a:t>position</a:t>
            </a:r>
            <a:endParaRPr sz="3100" dirty="0">
              <a:latin typeface="Arial"/>
              <a:cs typeface="Arial"/>
            </a:endParaRPr>
          </a:p>
          <a:p>
            <a:pPr marL="478810" indent="-462300">
              <a:spcBef>
                <a:spcPts val="871"/>
              </a:spcBef>
              <a:buChar char="•"/>
              <a:tabLst>
                <a:tab pos="478810" algn="l"/>
                <a:tab pos="479636" algn="l"/>
              </a:tabLst>
            </a:pPr>
            <a:r>
              <a:rPr sz="3100" spc="-33" dirty="0">
                <a:latin typeface="Arial"/>
                <a:cs typeface="Arial"/>
              </a:rPr>
              <a:t>Communicate</a:t>
            </a:r>
            <a:r>
              <a:rPr sz="3100" spc="-59" dirty="0">
                <a:latin typeface="Arial"/>
                <a:cs typeface="Arial"/>
              </a:rPr>
              <a:t> </a:t>
            </a:r>
            <a:r>
              <a:rPr sz="3100" spc="-20" dirty="0">
                <a:latin typeface="Arial"/>
                <a:cs typeface="Arial"/>
              </a:rPr>
              <a:t>direction</a:t>
            </a:r>
            <a:endParaRPr sz="3100" dirty="0">
              <a:latin typeface="Arial"/>
              <a:cs typeface="Arial"/>
            </a:endParaRPr>
          </a:p>
          <a:p>
            <a:pPr marL="478810" indent="-462300">
              <a:spcBef>
                <a:spcPts val="871"/>
              </a:spcBef>
              <a:buChar char="•"/>
              <a:tabLst>
                <a:tab pos="478810" algn="l"/>
                <a:tab pos="479636" algn="l"/>
              </a:tabLst>
            </a:pPr>
            <a:r>
              <a:rPr sz="3100" spc="-46" dirty="0">
                <a:latin typeface="Arial"/>
                <a:cs typeface="Arial"/>
              </a:rPr>
              <a:t>Achieve </a:t>
            </a:r>
            <a:r>
              <a:rPr sz="3100" spc="-7" dirty="0">
                <a:latin typeface="Arial"/>
                <a:cs typeface="Arial"/>
              </a:rPr>
              <a:t>a </a:t>
            </a:r>
            <a:r>
              <a:rPr sz="3100" spc="-26" dirty="0">
                <a:latin typeface="Arial"/>
                <a:cs typeface="Arial"/>
              </a:rPr>
              <a:t>more balanced</a:t>
            </a:r>
            <a:r>
              <a:rPr sz="3100" spc="85" dirty="0">
                <a:latin typeface="Arial"/>
                <a:cs typeface="Arial"/>
              </a:rPr>
              <a:t> </a:t>
            </a:r>
            <a:r>
              <a:rPr sz="3100" spc="-20" dirty="0">
                <a:latin typeface="Arial"/>
                <a:cs typeface="Arial"/>
              </a:rPr>
              <a:t>performance</a:t>
            </a:r>
            <a:endParaRPr sz="3100" dirty="0">
              <a:latin typeface="Arial"/>
              <a:cs typeface="Arial"/>
            </a:endParaRPr>
          </a:p>
          <a:p>
            <a:pPr marL="478810" marR="6605" indent="-462300">
              <a:lnSpc>
                <a:spcPts val="3511"/>
              </a:lnSpc>
              <a:spcBef>
                <a:spcPts val="1183"/>
              </a:spcBef>
              <a:buChar char="•"/>
              <a:tabLst>
                <a:tab pos="478810" algn="l"/>
                <a:tab pos="479636" algn="l"/>
              </a:tabLst>
            </a:pPr>
            <a:r>
              <a:rPr sz="3100" spc="-39" dirty="0">
                <a:latin typeface="Arial"/>
                <a:cs typeface="Arial"/>
              </a:rPr>
              <a:t>Stimulate </a:t>
            </a:r>
            <a:r>
              <a:rPr sz="3100" spc="-20" dirty="0">
                <a:latin typeface="Arial"/>
                <a:cs typeface="Arial"/>
              </a:rPr>
              <a:t>action </a:t>
            </a:r>
            <a:r>
              <a:rPr sz="3100" spc="-33" dirty="0">
                <a:latin typeface="Arial"/>
                <a:cs typeface="Arial"/>
              </a:rPr>
              <a:t>link to </a:t>
            </a:r>
            <a:r>
              <a:rPr sz="3100" spc="-20" dirty="0">
                <a:latin typeface="Arial"/>
                <a:cs typeface="Arial"/>
              </a:rPr>
              <a:t>the </a:t>
            </a:r>
            <a:r>
              <a:rPr sz="3100" spc="-46" dirty="0">
                <a:latin typeface="Arial"/>
                <a:cs typeface="Arial"/>
              </a:rPr>
              <a:t>organization’s  </a:t>
            </a:r>
            <a:r>
              <a:rPr sz="3100" spc="-20" dirty="0">
                <a:latin typeface="Arial"/>
                <a:cs typeface="Arial"/>
              </a:rPr>
              <a:t>critical </a:t>
            </a:r>
            <a:r>
              <a:rPr sz="3100" spc="-13" dirty="0">
                <a:latin typeface="Arial"/>
                <a:cs typeface="Arial"/>
              </a:rPr>
              <a:t>success </a:t>
            </a:r>
            <a:r>
              <a:rPr sz="3100" spc="-33" dirty="0">
                <a:latin typeface="Arial"/>
                <a:cs typeface="Arial"/>
              </a:rPr>
              <a:t>factors (behavioural  alignment)</a:t>
            </a:r>
            <a:endParaRPr sz="3100" dirty="0">
              <a:latin typeface="Arial"/>
              <a:cs typeface="Arial"/>
            </a:endParaRPr>
          </a:p>
          <a:p>
            <a:pPr marL="478810" indent="-462300">
              <a:spcBef>
                <a:spcPts val="793"/>
              </a:spcBef>
              <a:buChar char="•"/>
              <a:tabLst>
                <a:tab pos="478810" algn="l"/>
                <a:tab pos="479636" algn="l"/>
              </a:tabLst>
            </a:pPr>
            <a:r>
              <a:rPr sz="3100" spc="-46" dirty="0">
                <a:latin typeface="Arial"/>
                <a:cs typeface="Arial"/>
              </a:rPr>
              <a:t>Facilitate </a:t>
            </a:r>
            <a:r>
              <a:rPr sz="3100" spc="-33" dirty="0">
                <a:latin typeface="Arial"/>
                <a:cs typeface="Arial"/>
              </a:rPr>
              <a:t>learning</a:t>
            </a:r>
            <a:endParaRPr sz="3100" dirty="0">
              <a:latin typeface="Arial"/>
              <a:cs typeface="Arial"/>
            </a:endParaRPr>
          </a:p>
          <a:p>
            <a:pPr marL="478810" indent="-462300">
              <a:spcBef>
                <a:spcPts val="871"/>
              </a:spcBef>
              <a:buChar char="•"/>
              <a:tabLst>
                <a:tab pos="478810" algn="l"/>
                <a:tab pos="479636" algn="l"/>
              </a:tabLst>
            </a:pPr>
            <a:r>
              <a:rPr sz="3100" spc="-163" dirty="0">
                <a:latin typeface="Arial"/>
                <a:cs typeface="Arial"/>
              </a:rPr>
              <a:t>To </a:t>
            </a:r>
            <a:r>
              <a:rPr sz="3100" spc="-26" dirty="0">
                <a:latin typeface="Arial"/>
                <a:cs typeface="Arial"/>
              </a:rPr>
              <a:t>get our </a:t>
            </a:r>
            <a:r>
              <a:rPr sz="3100" spc="-33" dirty="0">
                <a:latin typeface="Arial"/>
                <a:cs typeface="Arial"/>
              </a:rPr>
              <a:t>organization</a:t>
            </a:r>
            <a:r>
              <a:rPr sz="3100" spc="215" dirty="0">
                <a:latin typeface="Arial"/>
                <a:cs typeface="Arial"/>
              </a:rPr>
              <a:t> </a:t>
            </a:r>
            <a:r>
              <a:rPr sz="3100" spc="-33" dirty="0">
                <a:latin typeface="Arial"/>
                <a:cs typeface="Arial"/>
              </a:rPr>
              <a:t>future-ready</a:t>
            </a:r>
            <a:endParaRPr sz="31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17549"/>
            <a:r>
              <a:rPr spc="-39" dirty="0"/>
              <a:t>Changing</a:t>
            </a:r>
            <a:r>
              <a:rPr spc="-98" dirty="0"/>
              <a:t> </a:t>
            </a:r>
            <a:r>
              <a:rPr spc="-33" dirty="0"/>
              <a:t>this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74983" y="2019860"/>
            <a:ext cx="1544169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511"/>
            <a:r>
              <a:rPr sz="1800" spc="-52" dirty="0">
                <a:latin typeface="Arial"/>
                <a:cs typeface="Arial"/>
              </a:rPr>
              <a:t>Team</a:t>
            </a:r>
            <a:r>
              <a:rPr sz="1800" spc="-78" dirty="0">
                <a:latin typeface="Arial"/>
                <a:cs typeface="Arial"/>
              </a:rPr>
              <a:t> </a:t>
            </a:r>
            <a:r>
              <a:rPr sz="1800" spc="-13" dirty="0">
                <a:latin typeface="Arial"/>
                <a:cs typeface="Arial"/>
              </a:rPr>
              <a:t>direction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971396" y="1624873"/>
            <a:ext cx="7801599" cy="4304211"/>
          </a:xfrm>
          <a:custGeom>
            <a:avLst/>
            <a:gdLst/>
            <a:ahLst/>
            <a:cxnLst/>
            <a:rect l="l" t="t" r="r" b="b"/>
            <a:pathLst>
              <a:path w="5951220" h="3347720">
                <a:moveTo>
                  <a:pt x="0" y="706589"/>
                </a:moveTo>
                <a:lnTo>
                  <a:pt x="0" y="2640914"/>
                </a:lnTo>
                <a:lnTo>
                  <a:pt x="4705286" y="2640914"/>
                </a:lnTo>
                <a:lnTo>
                  <a:pt x="4708639" y="3347504"/>
                </a:lnTo>
                <a:lnTo>
                  <a:pt x="5950648" y="1682394"/>
                </a:lnTo>
                <a:lnTo>
                  <a:pt x="4695939" y="0"/>
                </a:lnTo>
                <a:lnTo>
                  <a:pt x="4699609" y="706589"/>
                </a:lnTo>
                <a:lnTo>
                  <a:pt x="0" y="706589"/>
                </a:lnTo>
                <a:close/>
              </a:path>
            </a:pathLst>
          </a:custGeom>
          <a:ln w="508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154274" y="4061584"/>
            <a:ext cx="809961" cy="365760"/>
          </a:xfrm>
          <a:custGeom>
            <a:avLst/>
            <a:gdLst/>
            <a:ahLst/>
            <a:cxnLst/>
            <a:rect l="l" t="t" r="r" b="b"/>
            <a:pathLst>
              <a:path w="617855" h="284479">
                <a:moveTo>
                  <a:pt x="487578" y="0"/>
                </a:moveTo>
                <a:lnTo>
                  <a:pt x="487959" y="60032"/>
                </a:lnTo>
                <a:lnTo>
                  <a:pt x="0" y="60032"/>
                </a:lnTo>
                <a:lnTo>
                  <a:pt x="0" y="224383"/>
                </a:lnTo>
                <a:lnTo>
                  <a:pt x="488556" y="224383"/>
                </a:lnTo>
                <a:lnTo>
                  <a:pt x="488899" y="284416"/>
                </a:lnTo>
                <a:lnTo>
                  <a:pt x="617855" y="142938"/>
                </a:lnTo>
                <a:lnTo>
                  <a:pt x="487578" y="0"/>
                </a:lnTo>
                <a:close/>
              </a:path>
            </a:pathLst>
          </a:custGeom>
          <a:solidFill>
            <a:srgbClr val="6D6F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350724" y="3317149"/>
            <a:ext cx="637647" cy="676003"/>
          </a:xfrm>
          <a:custGeom>
            <a:avLst/>
            <a:gdLst/>
            <a:ahLst/>
            <a:cxnLst/>
            <a:rect l="l" t="t" r="r" b="b"/>
            <a:pathLst>
              <a:path w="486410" h="525780">
                <a:moveTo>
                  <a:pt x="460667" y="0"/>
                </a:moveTo>
                <a:lnTo>
                  <a:pt x="267423" y="7912"/>
                </a:lnTo>
                <a:lnTo>
                  <a:pt x="313651" y="46215"/>
                </a:lnTo>
                <a:lnTo>
                  <a:pt x="0" y="420014"/>
                </a:lnTo>
                <a:lnTo>
                  <a:pt x="125907" y="525653"/>
                </a:lnTo>
                <a:lnTo>
                  <a:pt x="439940" y="151409"/>
                </a:lnTo>
                <a:lnTo>
                  <a:pt x="481008" y="151409"/>
                </a:lnTo>
                <a:lnTo>
                  <a:pt x="460667" y="0"/>
                </a:lnTo>
                <a:close/>
              </a:path>
              <a:path w="486410" h="525780">
                <a:moveTo>
                  <a:pt x="481008" y="151409"/>
                </a:moveTo>
                <a:lnTo>
                  <a:pt x="439940" y="151409"/>
                </a:lnTo>
                <a:lnTo>
                  <a:pt x="486156" y="189725"/>
                </a:lnTo>
                <a:lnTo>
                  <a:pt x="481008" y="151409"/>
                </a:lnTo>
                <a:close/>
              </a:path>
            </a:pathLst>
          </a:custGeom>
          <a:solidFill>
            <a:srgbClr val="6D6F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26568" y="4547593"/>
            <a:ext cx="810794" cy="441688"/>
          </a:xfrm>
          <a:custGeom>
            <a:avLst/>
            <a:gdLst/>
            <a:ahLst/>
            <a:cxnLst/>
            <a:rect l="l" t="t" r="r" b="b"/>
            <a:pathLst>
              <a:path w="618489" h="343535">
                <a:moveTo>
                  <a:pt x="42532" y="0"/>
                </a:moveTo>
                <a:lnTo>
                  <a:pt x="0" y="158750"/>
                </a:lnTo>
                <a:lnTo>
                  <a:pt x="471893" y="285203"/>
                </a:lnTo>
                <a:lnTo>
                  <a:pt x="456691" y="343281"/>
                </a:lnTo>
                <a:lnTo>
                  <a:pt x="617880" y="240004"/>
                </a:lnTo>
                <a:lnTo>
                  <a:pt x="559072" y="126288"/>
                </a:lnTo>
                <a:lnTo>
                  <a:pt x="513867" y="126288"/>
                </a:lnTo>
                <a:lnTo>
                  <a:pt x="42532" y="0"/>
                </a:lnTo>
                <a:close/>
              </a:path>
              <a:path w="618489" h="343535">
                <a:moveTo>
                  <a:pt x="529031" y="68199"/>
                </a:moveTo>
                <a:lnTo>
                  <a:pt x="513867" y="126288"/>
                </a:lnTo>
                <a:lnTo>
                  <a:pt x="559072" y="126288"/>
                </a:lnTo>
                <a:lnTo>
                  <a:pt x="529031" y="68199"/>
                </a:lnTo>
                <a:close/>
              </a:path>
            </a:pathLst>
          </a:custGeom>
          <a:solidFill>
            <a:srgbClr val="6D6F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581465" y="2871627"/>
            <a:ext cx="798308" cy="485775"/>
          </a:xfrm>
          <a:custGeom>
            <a:avLst/>
            <a:gdLst/>
            <a:ahLst/>
            <a:cxnLst/>
            <a:rect l="l" t="t" r="r" b="b"/>
            <a:pathLst>
              <a:path w="608964" h="377825">
                <a:moveTo>
                  <a:pt x="574198" y="210527"/>
                </a:moveTo>
                <a:lnTo>
                  <a:pt x="93649" y="210527"/>
                </a:lnTo>
                <a:lnTo>
                  <a:pt x="552742" y="377621"/>
                </a:lnTo>
                <a:lnTo>
                  <a:pt x="608952" y="223177"/>
                </a:lnTo>
                <a:lnTo>
                  <a:pt x="574198" y="210527"/>
                </a:lnTo>
                <a:close/>
              </a:path>
              <a:path w="608964" h="377825">
                <a:moveTo>
                  <a:pt x="171310" y="0"/>
                </a:moveTo>
                <a:lnTo>
                  <a:pt x="0" y="89763"/>
                </a:lnTo>
                <a:lnTo>
                  <a:pt x="72796" y="266827"/>
                </a:lnTo>
                <a:lnTo>
                  <a:pt x="93649" y="210527"/>
                </a:lnTo>
                <a:lnTo>
                  <a:pt x="574198" y="210527"/>
                </a:lnTo>
                <a:lnTo>
                  <a:pt x="150418" y="56286"/>
                </a:lnTo>
                <a:lnTo>
                  <a:pt x="171310" y="0"/>
                </a:lnTo>
                <a:close/>
              </a:path>
            </a:pathLst>
          </a:custGeom>
          <a:solidFill>
            <a:srgbClr val="6D6F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858855" y="2835815"/>
            <a:ext cx="477819" cy="788670"/>
          </a:xfrm>
          <a:custGeom>
            <a:avLst/>
            <a:gdLst/>
            <a:ahLst/>
            <a:cxnLst/>
            <a:rect l="l" t="t" r="r" b="b"/>
            <a:pathLst>
              <a:path w="364489" h="613410">
                <a:moveTo>
                  <a:pt x="269786" y="0"/>
                </a:moveTo>
                <a:lnTo>
                  <a:pt x="93573" y="79730"/>
                </a:lnTo>
                <a:lnTo>
                  <a:pt x="150787" y="97917"/>
                </a:lnTo>
                <a:lnTo>
                  <a:pt x="0" y="562000"/>
                </a:lnTo>
                <a:lnTo>
                  <a:pt x="156311" y="612787"/>
                </a:lnTo>
                <a:lnTo>
                  <a:pt x="307276" y="148145"/>
                </a:lnTo>
                <a:lnTo>
                  <a:pt x="354115" y="148145"/>
                </a:lnTo>
                <a:lnTo>
                  <a:pt x="269786" y="0"/>
                </a:lnTo>
                <a:close/>
              </a:path>
              <a:path w="364489" h="613410">
                <a:moveTo>
                  <a:pt x="354115" y="148145"/>
                </a:moveTo>
                <a:lnTo>
                  <a:pt x="307276" y="148145"/>
                </a:lnTo>
                <a:lnTo>
                  <a:pt x="364490" y="166370"/>
                </a:lnTo>
                <a:lnTo>
                  <a:pt x="354115" y="148145"/>
                </a:lnTo>
                <a:close/>
              </a:path>
            </a:pathLst>
          </a:custGeom>
          <a:solidFill>
            <a:srgbClr val="6D6F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200197" y="4428015"/>
            <a:ext cx="809961" cy="365760"/>
          </a:xfrm>
          <a:custGeom>
            <a:avLst/>
            <a:gdLst/>
            <a:ahLst/>
            <a:cxnLst/>
            <a:rect l="l" t="t" r="r" b="b"/>
            <a:pathLst>
              <a:path w="617854" h="284479">
                <a:moveTo>
                  <a:pt x="130276" y="0"/>
                </a:moveTo>
                <a:lnTo>
                  <a:pt x="0" y="142938"/>
                </a:lnTo>
                <a:lnTo>
                  <a:pt x="128955" y="284416"/>
                </a:lnTo>
                <a:lnTo>
                  <a:pt x="129298" y="224383"/>
                </a:lnTo>
                <a:lnTo>
                  <a:pt x="617855" y="224383"/>
                </a:lnTo>
                <a:lnTo>
                  <a:pt x="617855" y="60032"/>
                </a:lnTo>
                <a:lnTo>
                  <a:pt x="129895" y="60032"/>
                </a:lnTo>
                <a:lnTo>
                  <a:pt x="130276" y="0"/>
                </a:lnTo>
                <a:close/>
              </a:path>
            </a:pathLst>
          </a:custGeom>
          <a:solidFill>
            <a:srgbClr val="6D6F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695727" y="3319372"/>
            <a:ext cx="810794" cy="441688"/>
          </a:xfrm>
          <a:custGeom>
            <a:avLst/>
            <a:gdLst/>
            <a:ahLst/>
            <a:cxnLst/>
            <a:rect l="l" t="t" r="r" b="b"/>
            <a:pathLst>
              <a:path w="618489" h="343535">
                <a:moveTo>
                  <a:pt x="88849" y="68199"/>
                </a:moveTo>
                <a:lnTo>
                  <a:pt x="0" y="240004"/>
                </a:lnTo>
                <a:lnTo>
                  <a:pt x="161188" y="343281"/>
                </a:lnTo>
                <a:lnTo>
                  <a:pt x="145986" y="285203"/>
                </a:lnTo>
                <a:lnTo>
                  <a:pt x="617880" y="158750"/>
                </a:lnTo>
                <a:lnTo>
                  <a:pt x="609183" y="126288"/>
                </a:lnTo>
                <a:lnTo>
                  <a:pt x="104012" y="126288"/>
                </a:lnTo>
                <a:lnTo>
                  <a:pt x="88849" y="68199"/>
                </a:lnTo>
                <a:close/>
              </a:path>
              <a:path w="618489" h="343535">
                <a:moveTo>
                  <a:pt x="575348" y="0"/>
                </a:moveTo>
                <a:lnTo>
                  <a:pt x="104012" y="126288"/>
                </a:lnTo>
                <a:lnTo>
                  <a:pt x="609183" y="126288"/>
                </a:lnTo>
                <a:lnTo>
                  <a:pt x="575348" y="0"/>
                </a:lnTo>
                <a:close/>
              </a:path>
            </a:pathLst>
          </a:custGeom>
          <a:solidFill>
            <a:srgbClr val="6D6F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391127" y="3864875"/>
            <a:ext cx="637647" cy="676003"/>
          </a:xfrm>
          <a:custGeom>
            <a:avLst/>
            <a:gdLst/>
            <a:ahLst/>
            <a:cxnLst/>
            <a:rect l="l" t="t" r="r" b="b"/>
            <a:pathLst>
              <a:path w="486410" h="525779">
                <a:moveTo>
                  <a:pt x="125907" y="0"/>
                </a:moveTo>
                <a:lnTo>
                  <a:pt x="0" y="105638"/>
                </a:lnTo>
                <a:lnTo>
                  <a:pt x="313651" y="479437"/>
                </a:lnTo>
                <a:lnTo>
                  <a:pt x="267423" y="517740"/>
                </a:lnTo>
                <a:lnTo>
                  <a:pt x="460667" y="525653"/>
                </a:lnTo>
                <a:lnTo>
                  <a:pt x="481008" y="374243"/>
                </a:lnTo>
                <a:lnTo>
                  <a:pt x="439940" y="374243"/>
                </a:lnTo>
                <a:lnTo>
                  <a:pt x="125907" y="0"/>
                </a:lnTo>
                <a:close/>
              </a:path>
              <a:path w="486410" h="525779">
                <a:moveTo>
                  <a:pt x="486156" y="335927"/>
                </a:moveTo>
                <a:lnTo>
                  <a:pt x="439940" y="374243"/>
                </a:lnTo>
                <a:lnTo>
                  <a:pt x="481008" y="374243"/>
                </a:lnTo>
                <a:lnTo>
                  <a:pt x="486156" y="335927"/>
                </a:lnTo>
                <a:close/>
              </a:path>
            </a:pathLst>
          </a:custGeom>
          <a:solidFill>
            <a:srgbClr val="6D6F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602423" y="2742436"/>
            <a:ext cx="810794" cy="441688"/>
          </a:xfrm>
          <a:custGeom>
            <a:avLst/>
            <a:gdLst/>
            <a:ahLst/>
            <a:cxnLst/>
            <a:rect l="l" t="t" r="r" b="b"/>
            <a:pathLst>
              <a:path w="618489" h="343535">
                <a:moveTo>
                  <a:pt x="456691" y="0"/>
                </a:moveTo>
                <a:lnTo>
                  <a:pt x="471893" y="58077"/>
                </a:lnTo>
                <a:lnTo>
                  <a:pt x="0" y="184531"/>
                </a:lnTo>
                <a:lnTo>
                  <a:pt x="42532" y="343281"/>
                </a:lnTo>
                <a:lnTo>
                  <a:pt x="513867" y="216992"/>
                </a:lnTo>
                <a:lnTo>
                  <a:pt x="559072" y="216992"/>
                </a:lnTo>
                <a:lnTo>
                  <a:pt x="617880" y="103276"/>
                </a:lnTo>
                <a:lnTo>
                  <a:pt x="456691" y="0"/>
                </a:lnTo>
                <a:close/>
              </a:path>
              <a:path w="618489" h="343535">
                <a:moveTo>
                  <a:pt x="559072" y="216992"/>
                </a:moveTo>
                <a:lnTo>
                  <a:pt x="513867" y="216992"/>
                </a:lnTo>
                <a:lnTo>
                  <a:pt x="529031" y="275082"/>
                </a:lnTo>
                <a:lnTo>
                  <a:pt x="559072" y="216992"/>
                </a:lnTo>
                <a:close/>
              </a:path>
            </a:pathLst>
          </a:custGeom>
          <a:solidFill>
            <a:srgbClr val="6D6F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168044" y="3969006"/>
            <a:ext cx="798308" cy="485775"/>
          </a:xfrm>
          <a:custGeom>
            <a:avLst/>
            <a:gdLst/>
            <a:ahLst/>
            <a:cxnLst/>
            <a:rect l="l" t="t" r="r" b="b"/>
            <a:pathLst>
              <a:path w="608965" h="377825">
                <a:moveTo>
                  <a:pt x="72796" y="110794"/>
                </a:moveTo>
                <a:lnTo>
                  <a:pt x="0" y="287858"/>
                </a:lnTo>
                <a:lnTo>
                  <a:pt x="171310" y="377621"/>
                </a:lnTo>
                <a:lnTo>
                  <a:pt x="150418" y="321335"/>
                </a:lnTo>
                <a:lnTo>
                  <a:pt x="574198" y="167093"/>
                </a:lnTo>
                <a:lnTo>
                  <a:pt x="93649" y="167093"/>
                </a:lnTo>
                <a:lnTo>
                  <a:pt x="72796" y="110794"/>
                </a:lnTo>
                <a:close/>
              </a:path>
              <a:path w="608965" h="377825">
                <a:moveTo>
                  <a:pt x="552742" y="0"/>
                </a:moveTo>
                <a:lnTo>
                  <a:pt x="93649" y="167093"/>
                </a:lnTo>
                <a:lnTo>
                  <a:pt x="574198" y="167093"/>
                </a:lnTo>
                <a:lnTo>
                  <a:pt x="608952" y="154444"/>
                </a:lnTo>
                <a:lnTo>
                  <a:pt x="552742" y="0"/>
                </a:lnTo>
                <a:close/>
              </a:path>
            </a:pathLst>
          </a:custGeom>
          <a:solidFill>
            <a:srgbClr val="6D6F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746138" y="4258296"/>
            <a:ext cx="637647" cy="676003"/>
          </a:xfrm>
          <a:custGeom>
            <a:avLst/>
            <a:gdLst/>
            <a:ahLst/>
            <a:cxnLst/>
            <a:rect l="l" t="t" r="r" b="b"/>
            <a:pathLst>
              <a:path w="486410" h="525779">
                <a:moveTo>
                  <a:pt x="0" y="335927"/>
                </a:moveTo>
                <a:lnTo>
                  <a:pt x="25488" y="525653"/>
                </a:lnTo>
                <a:lnTo>
                  <a:pt x="218732" y="517740"/>
                </a:lnTo>
                <a:lnTo>
                  <a:pt x="172504" y="479437"/>
                </a:lnTo>
                <a:lnTo>
                  <a:pt x="260771" y="374243"/>
                </a:lnTo>
                <a:lnTo>
                  <a:pt x="46215" y="374243"/>
                </a:lnTo>
                <a:lnTo>
                  <a:pt x="0" y="335927"/>
                </a:lnTo>
                <a:close/>
              </a:path>
              <a:path w="486410" h="525779">
                <a:moveTo>
                  <a:pt x="360248" y="0"/>
                </a:moveTo>
                <a:lnTo>
                  <a:pt x="46215" y="374243"/>
                </a:lnTo>
                <a:lnTo>
                  <a:pt x="260771" y="374243"/>
                </a:lnTo>
                <a:lnTo>
                  <a:pt x="486156" y="105638"/>
                </a:lnTo>
                <a:lnTo>
                  <a:pt x="360248" y="0"/>
                </a:lnTo>
                <a:close/>
              </a:path>
            </a:pathLst>
          </a:custGeom>
          <a:solidFill>
            <a:srgbClr val="6D6F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816947" y="3517730"/>
            <a:ext cx="809961" cy="365760"/>
          </a:xfrm>
          <a:custGeom>
            <a:avLst/>
            <a:gdLst/>
            <a:ahLst/>
            <a:cxnLst/>
            <a:rect l="l" t="t" r="r" b="b"/>
            <a:pathLst>
              <a:path w="617855" h="284480">
                <a:moveTo>
                  <a:pt x="128955" y="0"/>
                </a:moveTo>
                <a:lnTo>
                  <a:pt x="0" y="141478"/>
                </a:lnTo>
                <a:lnTo>
                  <a:pt x="130276" y="284416"/>
                </a:lnTo>
                <a:lnTo>
                  <a:pt x="129895" y="224383"/>
                </a:lnTo>
                <a:lnTo>
                  <a:pt x="617855" y="224383"/>
                </a:lnTo>
                <a:lnTo>
                  <a:pt x="617855" y="60032"/>
                </a:lnTo>
                <a:lnTo>
                  <a:pt x="129298" y="60032"/>
                </a:lnTo>
                <a:lnTo>
                  <a:pt x="128955" y="0"/>
                </a:lnTo>
                <a:close/>
              </a:path>
            </a:pathLst>
          </a:custGeom>
          <a:solidFill>
            <a:srgbClr val="6D6F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027148" y="3760717"/>
            <a:ext cx="810794" cy="441688"/>
          </a:xfrm>
          <a:custGeom>
            <a:avLst/>
            <a:gdLst/>
            <a:ahLst/>
            <a:cxnLst/>
            <a:rect l="l" t="t" r="r" b="b"/>
            <a:pathLst>
              <a:path w="618489" h="343535">
                <a:moveTo>
                  <a:pt x="609183" y="216992"/>
                </a:moveTo>
                <a:lnTo>
                  <a:pt x="104012" y="216992"/>
                </a:lnTo>
                <a:lnTo>
                  <a:pt x="575348" y="343281"/>
                </a:lnTo>
                <a:lnTo>
                  <a:pt x="609183" y="216992"/>
                </a:lnTo>
                <a:close/>
              </a:path>
              <a:path w="618489" h="343535">
                <a:moveTo>
                  <a:pt x="161188" y="0"/>
                </a:moveTo>
                <a:lnTo>
                  <a:pt x="0" y="103276"/>
                </a:lnTo>
                <a:lnTo>
                  <a:pt x="88849" y="275082"/>
                </a:lnTo>
                <a:lnTo>
                  <a:pt x="104012" y="216992"/>
                </a:lnTo>
                <a:lnTo>
                  <a:pt x="609183" y="216992"/>
                </a:lnTo>
                <a:lnTo>
                  <a:pt x="617880" y="184531"/>
                </a:lnTo>
                <a:lnTo>
                  <a:pt x="145986" y="58077"/>
                </a:lnTo>
                <a:lnTo>
                  <a:pt x="161188" y="0"/>
                </a:lnTo>
                <a:close/>
              </a:path>
            </a:pathLst>
          </a:custGeom>
          <a:solidFill>
            <a:srgbClr val="6D6F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816371" y="3441248"/>
            <a:ext cx="637647" cy="676003"/>
          </a:xfrm>
          <a:custGeom>
            <a:avLst/>
            <a:gdLst/>
            <a:ahLst/>
            <a:cxnLst/>
            <a:rect l="l" t="t" r="r" b="b"/>
            <a:pathLst>
              <a:path w="486410" h="525780">
                <a:moveTo>
                  <a:pt x="260771" y="151409"/>
                </a:moveTo>
                <a:lnTo>
                  <a:pt x="46215" y="151409"/>
                </a:lnTo>
                <a:lnTo>
                  <a:pt x="360248" y="525653"/>
                </a:lnTo>
                <a:lnTo>
                  <a:pt x="486156" y="420014"/>
                </a:lnTo>
                <a:lnTo>
                  <a:pt x="260771" y="151409"/>
                </a:lnTo>
                <a:close/>
              </a:path>
              <a:path w="486410" h="525780">
                <a:moveTo>
                  <a:pt x="25488" y="0"/>
                </a:moveTo>
                <a:lnTo>
                  <a:pt x="0" y="189725"/>
                </a:lnTo>
                <a:lnTo>
                  <a:pt x="46215" y="151409"/>
                </a:lnTo>
                <a:lnTo>
                  <a:pt x="260771" y="151409"/>
                </a:lnTo>
                <a:lnTo>
                  <a:pt x="172504" y="46215"/>
                </a:lnTo>
                <a:lnTo>
                  <a:pt x="218732" y="7912"/>
                </a:lnTo>
                <a:lnTo>
                  <a:pt x="25488" y="0"/>
                </a:lnTo>
                <a:close/>
              </a:path>
            </a:pathLst>
          </a:custGeom>
          <a:solidFill>
            <a:srgbClr val="6D6F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080219" y="4242867"/>
            <a:ext cx="810794" cy="441688"/>
          </a:xfrm>
          <a:custGeom>
            <a:avLst/>
            <a:gdLst/>
            <a:ahLst/>
            <a:cxnLst/>
            <a:rect l="l" t="t" r="r" b="b"/>
            <a:pathLst>
              <a:path w="618489" h="343535">
                <a:moveTo>
                  <a:pt x="88849" y="68199"/>
                </a:moveTo>
                <a:lnTo>
                  <a:pt x="0" y="240004"/>
                </a:lnTo>
                <a:lnTo>
                  <a:pt x="161188" y="343281"/>
                </a:lnTo>
                <a:lnTo>
                  <a:pt x="145986" y="285203"/>
                </a:lnTo>
                <a:lnTo>
                  <a:pt x="617880" y="158750"/>
                </a:lnTo>
                <a:lnTo>
                  <a:pt x="609183" y="126288"/>
                </a:lnTo>
                <a:lnTo>
                  <a:pt x="104012" y="126288"/>
                </a:lnTo>
                <a:lnTo>
                  <a:pt x="88849" y="68199"/>
                </a:lnTo>
                <a:close/>
              </a:path>
              <a:path w="618489" h="343535">
                <a:moveTo>
                  <a:pt x="575348" y="0"/>
                </a:moveTo>
                <a:lnTo>
                  <a:pt x="104012" y="126288"/>
                </a:lnTo>
                <a:lnTo>
                  <a:pt x="609183" y="126288"/>
                </a:lnTo>
                <a:lnTo>
                  <a:pt x="575348" y="0"/>
                </a:lnTo>
                <a:close/>
              </a:path>
            </a:pathLst>
          </a:custGeom>
          <a:solidFill>
            <a:srgbClr val="6D6F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149787" y="2823443"/>
            <a:ext cx="798308" cy="485775"/>
          </a:xfrm>
          <a:custGeom>
            <a:avLst/>
            <a:gdLst/>
            <a:ahLst/>
            <a:cxnLst/>
            <a:rect l="l" t="t" r="r" b="b"/>
            <a:pathLst>
              <a:path w="608964" h="377825">
                <a:moveTo>
                  <a:pt x="437642" y="0"/>
                </a:moveTo>
                <a:lnTo>
                  <a:pt x="458533" y="56286"/>
                </a:lnTo>
                <a:lnTo>
                  <a:pt x="0" y="223177"/>
                </a:lnTo>
                <a:lnTo>
                  <a:pt x="56210" y="377621"/>
                </a:lnTo>
                <a:lnTo>
                  <a:pt x="515302" y="210527"/>
                </a:lnTo>
                <a:lnTo>
                  <a:pt x="559302" y="210527"/>
                </a:lnTo>
                <a:lnTo>
                  <a:pt x="608952" y="89763"/>
                </a:lnTo>
                <a:lnTo>
                  <a:pt x="437642" y="0"/>
                </a:lnTo>
                <a:close/>
              </a:path>
              <a:path w="608964" h="377825">
                <a:moveTo>
                  <a:pt x="559302" y="210527"/>
                </a:moveTo>
                <a:lnTo>
                  <a:pt x="515302" y="210527"/>
                </a:lnTo>
                <a:lnTo>
                  <a:pt x="536155" y="266827"/>
                </a:lnTo>
                <a:lnTo>
                  <a:pt x="559302" y="210527"/>
                </a:lnTo>
                <a:close/>
              </a:path>
            </a:pathLst>
          </a:custGeom>
          <a:solidFill>
            <a:srgbClr val="6D6F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308176" y="2808009"/>
            <a:ext cx="637647" cy="676003"/>
          </a:xfrm>
          <a:custGeom>
            <a:avLst/>
            <a:gdLst/>
            <a:ahLst/>
            <a:cxnLst/>
            <a:rect l="l" t="t" r="r" b="b"/>
            <a:pathLst>
              <a:path w="486410" h="525780">
                <a:moveTo>
                  <a:pt x="460667" y="0"/>
                </a:moveTo>
                <a:lnTo>
                  <a:pt x="267423" y="7912"/>
                </a:lnTo>
                <a:lnTo>
                  <a:pt x="313651" y="46215"/>
                </a:lnTo>
                <a:lnTo>
                  <a:pt x="0" y="420014"/>
                </a:lnTo>
                <a:lnTo>
                  <a:pt x="125907" y="525653"/>
                </a:lnTo>
                <a:lnTo>
                  <a:pt x="439940" y="151409"/>
                </a:lnTo>
                <a:lnTo>
                  <a:pt x="481008" y="151409"/>
                </a:lnTo>
                <a:lnTo>
                  <a:pt x="460667" y="0"/>
                </a:lnTo>
                <a:close/>
              </a:path>
              <a:path w="486410" h="525780">
                <a:moveTo>
                  <a:pt x="481008" y="151409"/>
                </a:moveTo>
                <a:lnTo>
                  <a:pt x="439940" y="151409"/>
                </a:lnTo>
                <a:lnTo>
                  <a:pt x="486156" y="189725"/>
                </a:lnTo>
                <a:lnTo>
                  <a:pt x="481008" y="151409"/>
                </a:lnTo>
                <a:close/>
              </a:path>
            </a:pathLst>
          </a:custGeom>
          <a:solidFill>
            <a:srgbClr val="6D6F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214854" y="4613165"/>
            <a:ext cx="809961" cy="365760"/>
          </a:xfrm>
          <a:custGeom>
            <a:avLst/>
            <a:gdLst/>
            <a:ahLst/>
            <a:cxnLst/>
            <a:rect l="l" t="t" r="r" b="b"/>
            <a:pathLst>
              <a:path w="617854" h="284479">
                <a:moveTo>
                  <a:pt x="487578" y="0"/>
                </a:moveTo>
                <a:lnTo>
                  <a:pt x="487959" y="60032"/>
                </a:lnTo>
                <a:lnTo>
                  <a:pt x="0" y="60032"/>
                </a:lnTo>
                <a:lnTo>
                  <a:pt x="0" y="224383"/>
                </a:lnTo>
                <a:lnTo>
                  <a:pt x="488556" y="224383"/>
                </a:lnTo>
                <a:lnTo>
                  <a:pt x="488899" y="284416"/>
                </a:lnTo>
                <a:lnTo>
                  <a:pt x="617855" y="142938"/>
                </a:lnTo>
                <a:lnTo>
                  <a:pt x="487578" y="0"/>
                </a:lnTo>
                <a:close/>
              </a:path>
            </a:pathLst>
          </a:custGeom>
          <a:solidFill>
            <a:srgbClr val="6D6F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601344" y="2684584"/>
            <a:ext cx="810794" cy="441688"/>
          </a:xfrm>
          <a:custGeom>
            <a:avLst/>
            <a:gdLst/>
            <a:ahLst/>
            <a:cxnLst/>
            <a:rect l="l" t="t" r="r" b="b"/>
            <a:pathLst>
              <a:path w="618489" h="343535">
                <a:moveTo>
                  <a:pt x="42532" y="0"/>
                </a:moveTo>
                <a:lnTo>
                  <a:pt x="0" y="158750"/>
                </a:lnTo>
                <a:lnTo>
                  <a:pt x="471893" y="285203"/>
                </a:lnTo>
                <a:lnTo>
                  <a:pt x="456691" y="343281"/>
                </a:lnTo>
                <a:lnTo>
                  <a:pt x="617880" y="240004"/>
                </a:lnTo>
                <a:lnTo>
                  <a:pt x="559072" y="126288"/>
                </a:lnTo>
                <a:lnTo>
                  <a:pt x="513867" y="126288"/>
                </a:lnTo>
                <a:lnTo>
                  <a:pt x="42532" y="0"/>
                </a:lnTo>
                <a:close/>
              </a:path>
              <a:path w="618489" h="343535">
                <a:moveTo>
                  <a:pt x="529031" y="68199"/>
                </a:moveTo>
                <a:lnTo>
                  <a:pt x="513867" y="126288"/>
                </a:lnTo>
                <a:lnTo>
                  <a:pt x="559072" y="126288"/>
                </a:lnTo>
                <a:lnTo>
                  <a:pt x="529031" y="68199"/>
                </a:lnTo>
                <a:close/>
              </a:path>
            </a:pathLst>
          </a:custGeom>
          <a:solidFill>
            <a:srgbClr val="6D6F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689629" y="3422813"/>
            <a:ext cx="637647" cy="676003"/>
          </a:xfrm>
          <a:custGeom>
            <a:avLst/>
            <a:gdLst/>
            <a:ahLst/>
            <a:cxnLst/>
            <a:rect l="l" t="t" r="r" b="b"/>
            <a:pathLst>
              <a:path w="486410" h="525780">
                <a:moveTo>
                  <a:pt x="0" y="335927"/>
                </a:moveTo>
                <a:lnTo>
                  <a:pt x="25488" y="525653"/>
                </a:lnTo>
                <a:lnTo>
                  <a:pt x="218732" y="517740"/>
                </a:lnTo>
                <a:lnTo>
                  <a:pt x="172504" y="479437"/>
                </a:lnTo>
                <a:lnTo>
                  <a:pt x="260771" y="374243"/>
                </a:lnTo>
                <a:lnTo>
                  <a:pt x="46215" y="374243"/>
                </a:lnTo>
                <a:lnTo>
                  <a:pt x="0" y="335927"/>
                </a:lnTo>
                <a:close/>
              </a:path>
              <a:path w="486410" h="525780">
                <a:moveTo>
                  <a:pt x="360248" y="0"/>
                </a:moveTo>
                <a:lnTo>
                  <a:pt x="46215" y="374243"/>
                </a:lnTo>
                <a:lnTo>
                  <a:pt x="260771" y="374243"/>
                </a:lnTo>
                <a:lnTo>
                  <a:pt x="486156" y="105638"/>
                </a:lnTo>
                <a:lnTo>
                  <a:pt x="360248" y="0"/>
                </a:lnTo>
                <a:close/>
              </a:path>
            </a:pathLst>
          </a:custGeom>
          <a:solidFill>
            <a:srgbClr val="6D6F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533558" y="2760886"/>
            <a:ext cx="810794" cy="441688"/>
          </a:xfrm>
          <a:custGeom>
            <a:avLst/>
            <a:gdLst/>
            <a:ahLst/>
            <a:cxnLst/>
            <a:rect l="l" t="t" r="r" b="b"/>
            <a:pathLst>
              <a:path w="618489" h="343535">
                <a:moveTo>
                  <a:pt x="609183" y="216992"/>
                </a:moveTo>
                <a:lnTo>
                  <a:pt x="104012" y="216992"/>
                </a:lnTo>
                <a:lnTo>
                  <a:pt x="575348" y="343281"/>
                </a:lnTo>
                <a:lnTo>
                  <a:pt x="609183" y="216992"/>
                </a:lnTo>
                <a:close/>
              </a:path>
              <a:path w="618489" h="343535">
                <a:moveTo>
                  <a:pt x="161188" y="0"/>
                </a:moveTo>
                <a:lnTo>
                  <a:pt x="0" y="103276"/>
                </a:lnTo>
                <a:lnTo>
                  <a:pt x="88849" y="275082"/>
                </a:lnTo>
                <a:lnTo>
                  <a:pt x="104012" y="216992"/>
                </a:lnTo>
                <a:lnTo>
                  <a:pt x="609183" y="216992"/>
                </a:lnTo>
                <a:lnTo>
                  <a:pt x="617880" y="184531"/>
                </a:lnTo>
                <a:lnTo>
                  <a:pt x="145986" y="58077"/>
                </a:lnTo>
                <a:lnTo>
                  <a:pt x="161188" y="0"/>
                </a:lnTo>
                <a:close/>
              </a:path>
            </a:pathLst>
          </a:custGeom>
          <a:solidFill>
            <a:srgbClr val="6D6F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330692" y="3957936"/>
            <a:ext cx="798308" cy="485775"/>
          </a:xfrm>
          <a:custGeom>
            <a:avLst/>
            <a:gdLst/>
            <a:ahLst/>
            <a:cxnLst/>
            <a:rect l="l" t="t" r="r" b="b"/>
            <a:pathLst>
              <a:path w="608964" h="377825">
                <a:moveTo>
                  <a:pt x="56210" y="0"/>
                </a:moveTo>
                <a:lnTo>
                  <a:pt x="0" y="154444"/>
                </a:lnTo>
                <a:lnTo>
                  <a:pt x="458533" y="321335"/>
                </a:lnTo>
                <a:lnTo>
                  <a:pt x="437642" y="377621"/>
                </a:lnTo>
                <a:lnTo>
                  <a:pt x="608952" y="287858"/>
                </a:lnTo>
                <a:lnTo>
                  <a:pt x="559302" y="167093"/>
                </a:lnTo>
                <a:lnTo>
                  <a:pt x="515302" y="167093"/>
                </a:lnTo>
                <a:lnTo>
                  <a:pt x="56210" y="0"/>
                </a:lnTo>
                <a:close/>
              </a:path>
              <a:path w="608964" h="377825">
                <a:moveTo>
                  <a:pt x="536155" y="110794"/>
                </a:moveTo>
                <a:lnTo>
                  <a:pt x="515302" y="167093"/>
                </a:lnTo>
                <a:lnTo>
                  <a:pt x="559302" y="167093"/>
                </a:lnTo>
                <a:lnTo>
                  <a:pt x="536155" y="110794"/>
                </a:lnTo>
                <a:close/>
              </a:path>
            </a:pathLst>
          </a:custGeom>
          <a:solidFill>
            <a:srgbClr val="6D6F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7031797" y="4350879"/>
            <a:ext cx="637647" cy="676003"/>
          </a:xfrm>
          <a:custGeom>
            <a:avLst/>
            <a:gdLst/>
            <a:ahLst/>
            <a:cxnLst/>
            <a:rect l="l" t="t" r="r" b="b"/>
            <a:pathLst>
              <a:path w="486410" h="525779">
                <a:moveTo>
                  <a:pt x="125907" y="0"/>
                </a:moveTo>
                <a:lnTo>
                  <a:pt x="0" y="105638"/>
                </a:lnTo>
                <a:lnTo>
                  <a:pt x="313651" y="479437"/>
                </a:lnTo>
                <a:lnTo>
                  <a:pt x="267423" y="517740"/>
                </a:lnTo>
                <a:lnTo>
                  <a:pt x="460667" y="525653"/>
                </a:lnTo>
                <a:lnTo>
                  <a:pt x="481008" y="374243"/>
                </a:lnTo>
                <a:lnTo>
                  <a:pt x="439940" y="374243"/>
                </a:lnTo>
                <a:lnTo>
                  <a:pt x="125907" y="0"/>
                </a:lnTo>
                <a:close/>
              </a:path>
              <a:path w="486410" h="525779">
                <a:moveTo>
                  <a:pt x="486156" y="335927"/>
                </a:moveTo>
                <a:lnTo>
                  <a:pt x="439940" y="374243"/>
                </a:lnTo>
                <a:lnTo>
                  <a:pt x="481008" y="374243"/>
                </a:lnTo>
                <a:lnTo>
                  <a:pt x="486156" y="335927"/>
                </a:lnTo>
                <a:close/>
              </a:path>
            </a:pathLst>
          </a:custGeom>
          <a:solidFill>
            <a:srgbClr val="6D6F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7590446" y="3471454"/>
            <a:ext cx="809961" cy="365760"/>
          </a:xfrm>
          <a:custGeom>
            <a:avLst/>
            <a:gdLst/>
            <a:ahLst/>
            <a:cxnLst/>
            <a:rect l="l" t="t" r="r" b="b"/>
            <a:pathLst>
              <a:path w="617854" h="284480">
                <a:moveTo>
                  <a:pt x="488899" y="0"/>
                </a:moveTo>
                <a:lnTo>
                  <a:pt x="488556" y="60032"/>
                </a:lnTo>
                <a:lnTo>
                  <a:pt x="0" y="60032"/>
                </a:lnTo>
                <a:lnTo>
                  <a:pt x="0" y="224383"/>
                </a:lnTo>
                <a:lnTo>
                  <a:pt x="487959" y="224383"/>
                </a:lnTo>
                <a:lnTo>
                  <a:pt x="487578" y="284416"/>
                </a:lnTo>
                <a:lnTo>
                  <a:pt x="617855" y="141478"/>
                </a:lnTo>
                <a:lnTo>
                  <a:pt x="488899" y="0"/>
                </a:lnTo>
                <a:close/>
              </a:path>
            </a:pathLst>
          </a:custGeom>
          <a:solidFill>
            <a:srgbClr val="6D6F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998718" y="3779167"/>
            <a:ext cx="810794" cy="441688"/>
          </a:xfrm>
          <a:custGeom>
            <a:avLst/>
            <a:gdLst/>
            <a:ahLst/>
            <a:cxnLst/>
            <a:rect l="l" t="t" r="r" b="b"/>
            <a:pathLst>
              <a:path w="618489" h="343535">
                <a:moveTo>
                  <a:pt x="456691" y="0"/>
                </a:moveTo>
                <a:lnTo>
                  <a:pt x="471893" y="58077"/>
                </a:lnTo>
                <a:lnTo>
                  <a:pt x="0" y="184531"/>
                </a:lnTo>
                <a:lnTo>
                  <a:pt x="42532" y="343281"/>
                </a:lnTo>
                <a:lnTo>
                  <a:pt x="513867" y="216992"/>
                </a:lnTo>
                <a:lnTo>
                  <a:pt x="559072" y="216992"/>
                </a:lnTo>
                <a:lnTo>
                  <a:pt x="617880" y="103276"/>
                </a:lnTo>
                <a:lnTo>
                  <a:pt x="456691" y="0"/>
                </a:lnTo>
                <a:close/>
              </a:path>
              <a:path w="618489" h="343535">
                <a:moveTo>
                  <a:pt x="559072" y="216992"/>
                </a:moveTo>
                <a:lnTo>
                  <a:pt x="513867" y="216992"/>
                </a:lnTo>
                <a:lnTo>
                  <a:pt x="529031" y="275082"/>
                </a:lnTo>
                <a:lnTo>
                  <a:pt x="559072" y="216992"/>
                </a:lnTo>
                <a:close/>
              </a:path>
            </a:pathLst>
          </a:custGeom>
          <a:solidFill>
            <a:srgbClr val="6D6F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4563855" y="2020499"/>
            <a:ext cx="1880476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511"/>
            <a:r>
              <a:rPr sz="1800" spc="-20" dirty="0">
                <a:latin typeface="Arial"/>
                <a:cs typeface="Arial"/>
              </a:rPr>
              <a:t>Strategic</a:t>
            </a:r>
            <a:r>
              <a:rPr sz="1800" spc="-33" dirty="0">
                <a:latin typeface="Arial"/>
                <a:cs typeface="Arial"/>
              </a:rPr>
              <a:t> </a:t>
            </a:r>
            <a:r>
              <a:rPr sz="1800" spc="-13" dirty="0">
                <a:latin typeface="Arial"/>
                <a:cs typeface="Arial"/>
              </a:rPr>
              <a:t>direction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1950653" y="2342204"/>
            <a:ext cx="130693" cy="580479"/>
          </a:xfrm>
          <a:custGeom>
            <a:avLst/>
            <a:gdLst/>
            <a:ahLst/>
            <a:cxnLst/>
            <a:rect l="l" t="t" r="r" b="b"/>
            <a:pathLst>
              <a:path w="99694" h="451485">
                <a:moveTo>
                  <a:pt x="0" y="0"/>
                </a:moveTo>
                <a:lnTo>
                  <a:pt x="99123" y="451243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033559" y="2888720"/>
            <a:ext cx="83245" cy="120831"/>
          </a:xfrm>
          <a:custGeom>
            <a:avLst/>
            <a:gdLst/>
            <a:ahLst/>
            <a:cxnLst/>
            <a:rect l="l" t="t" r="r" b="b"/>
            <a:pathLst>
              <a:path w="63500" h="93980">
                <a:moveTo>
                  <a:pt x="63309" y="0"/>
                </a:moveTo>
                <a:lnTo>
                  <a:pt x="0" y="13893"/>
                </a:lnTo>
                <a:lnTo>
                  <a:pt x="50761" y="93929"/>
                </a:lnTo>
                <a:lnTo>
                  <a:pt x="6330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343046" y="2330331"/>
            <a:ext cx="501959" cy="754380"/>
          </a:xfrm>
          <a:custGeom>
            <a:avLst/>
            <a:gdLst/>
            <a:ahLst/>
            <a:cxnLst/>
            <a:rect l="l" t="t" r="r" b="b"/>
            <a:pathLst>
              <a:path w="382905" h="586739">
                <a:moveTo>
                  <a:pt x="0" y="0"/>
                </a:moveTo>
                <a:lnTo>
                  <a:pt x="382765" y="586435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795123" y="3040348"/>
            <a:ext cx="99892" cy="119199"/>
          </a:xfrm>
          <a:custGeom>
            <a:avLst/>
            <a:gdLst/>
            <a:ahLst/>
            <a:cxnLst/>
            <a:rect l="l" t="t" r="r" b="b"/>
            <a:pathLst>
              <a:path w="76200" h="92710">
                <a:moveTo>
                  <a:pt x="54279" y="0"/>
                </a:moveTo>
                <a:lnTo>
                  <a:pt x="0" y="35432"/>
                </a:lnTo>
                <a:lnTo>
                  <a:pt x="75818" y="92290"/>
                </a:lnTo>
                <a:lnTo>
                  <a:pt x="5427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149352" y="351199"/>
            <a:ext cx="1612430" cy="6001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511"/>
            <a:r>
              <a:rPr sz="3900" b="1" spc="-176" dirty="0">
                <a:latin typeface="Arial"/>
                <a:cs typeface="Arial"/>
              </a:rPr>
              <a:t>To</a:t>
            </a:r>
            <a:r>
              <a:rPr sz="3900" b="1" spc="-117" dirty="0">
                <a:latin typeface="Arial"/>
                <a:cs typeface="Arial"/>
              </a:rPr>
              <a:t> </a:t>
            </a:r>
            <a:r>
              <a:rPr sz="3900" b="1" spc="-33" dirty="0">
                <a:latin typeface="Arial"/>
                <a:cs typeface="Arial"/>
              </a:rPr>
              <a:t>this</a:t>
            </a:r>
            <a:endParaRPr sz="39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74985" y="2019860"/>
            <a:ext cx="3270644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511"/>
            <a:r>
              <a:rPr sz="1800" spc="-52" dirty="0">
                <a:latin typeface="Arial"/>
                <a:cs typeface="Arial"/>
              </a:rPr>
              <a:t>Team </a:t>
            </a:r>
            <a:r>
              <a:rPr sz="1800" spc="-13" dirty="0">
                <a:latin typeface="Arial"/>
                <a:cs typeface="Arial"/>
              </a:rPr>
              <a:t>in alignment with</a:t>
            </a:r>
            <a:r>
              <a:rPr sz="1800" spc="33" dirty="0">
                <a:latin typeface="Arial"/>
                <a:cs typeface="Arial"/>
              </a:rPr>
              <a:t> </a:t>
            </a:r>
            <a:r>
              <a:rPr sz="1800" spc="-20" dirty="0">
                <a:latin typeface="Arial"/>
                <a:cs typeface="Arial"/>
              </a:rPr>
              <a:t>strategy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971396" y="1624888"/>
            <a:ext cx="7801599" cy="4304211"/>
          </a:xfrm>
          <a:custGeom>
            <a:avLst/>
            <a:gdLst/>
            <a:ahLst/>
            <a:cxnLst/>
            <a:rect l="l" t="t" r="r" b="b"/>
            <a:pathLst>
              <a:path w="5951220" h="3347720">
                <a:moveTo>
                  <a:pt x="0" y="706589"/>
                </a:moveTo>
                <a:lnTo>
                  <a:pt x="0" y="2640914"/>
                </a:lnTo>
                <a:lnTo>
                  <a:pt x="4705286" y="2640914"/>
                </a:lnTo>
                <a:lnTo>
                  <a:pt x="4708639" y="3347504"/>
                </a:lnTo>
                <a:lnTo>
                  <a:pt x="5950648" y="1682394"/>
                </a:lnTo>
                <a:lnTo>
                  <a:pt x="4695939" y="0"/>
                </a:lnTo>
                <a:lnTo>
                  <a:pt x="4699609" y="706589"/>
                </a:lnTo>
                <a:lnTo>
                  <a:pt x="0" y="706589"/>
                </a:lnTo>
                <a:close/>
              </a:path>
            </a:pathLst>
          </a:custGeom>
          <a:ln w="508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203066" y="2653735"/>
            <a:ext cx="809961" cy="365760"/>
          </a:xfrm>
          <a:custGeom>
            <a:avLst/>
            <a:gdLst/>
            <a:ahLst/>
            <a:cxnLst/>
            <a:rect l="l" t="t" r="r" b="b"/>
            <a:pathLst>
              <a:path w="617854" h="284480">
                <a:moveTo>
                  <a:pt x="487578" y="0"/>
                </a:moveTo>
                <a:lnTo>
                  <a:pt x="487959" y="60032"/>
                </a:lnTo>
                <a:lnTo>
                  <a:pt x="0" y="60032"/>
                </a:lnTo>
                <a:lnTo>
                  <a:pt x="0" y="224383"/>
                </a:lnTo>
                <a:lnTo>
                  <a:pt x="488556" y="224383"/>
                </a:lnTo>
                <a:lnTo>
                  <a:pt x="488899" y="284416"/>
                </a:lnTo>
                <a:lnTo>
                  <a:pt x="617855" y="142938"/>
                </a:lnTo>
                <a:lnTo>
                  <a:pt x="487578" y="0"/>
                </a:lnTo>
                <a:close/>
              </a:path>
            </a:pathLst>
          </a:custGeom>
          <a:solidFill>
            <a:srgbClr val="6D6F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033039" y="4464951"/>
            <a:ext cx="810794" cy="441688"/>
          </a:xfrm>
          <a:custGeom>
            <a:avLst/>
            <a:gdLst/>
            <a:ahLst/>
            <a:cxnLst/>
            <a:rect l="l" t="t" r="r" b="b"/>
            <a:pathLst>
              <a:path w="618489" h="343535">
                <a:moveTo>
                  <a:pt x="42532" y="0"/>
                </a:moveTo>
                <a:lnTo>
                  <a:pt x="0" y="158750"/>
                </a:lnTo>
                <a:lnTo>
                  <a:pt x="471893" y="285203"/>
                </a:lnTo>
                <a:lnTo>
                  <a:pt x="456691" y="343281"/>
                </a:lnTo>
                <a:lnTo>
                  <a:pt x="617880" y="240004"/>
                </a:lnTo>
                <a:lnTo>
                  <a:pt x="559072" y="126288"/>
                </a:lnTo>
                <a:lnTo>
                  <a:pt x="513867" y="126288"/>
                </a:lnTo>
                <a:lnTo>
                  <a:pt x="42532" y="0"/>
                </a:lnTo>
                <a:close/>
              </a:path>
              <a:path w="618489" h="343535">
                <a:moveTo>
                  <a:pt x="529031" y="68199"/>
                </a:moveTo>
                <a:lnTo>
                  <a:pt x="513867" y="126288"/>
                </a:lnTo>
                <a:lnTo>
                  <a:pt x="559072" y="126288"/>
                </a:lnTo>
                <a:lnTo>
                  <a:pt x="529031" y="68199"/>
                </a:lnTo>
                <a:close/>
              </a:path>
            </a:pathLst>
          </a:custGeom>
          <a:solidFill>
            <a:srgbClr val="6D6F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932767" y="2684600"/>
            <a:ext cx="798308" cy="485775"/>
          </a:xfrm>
          <a:custGeom>
            <a:avLst/>
            <a:gdLst/>
            <a:ahLst/>
            <a:cxnLst/>
            <a:rect l="l" t="t" r="r" b="b"/>
            <a:pathLst>
              <a:path w="608964" h="377825">
                <a:moveTo>
                  <a:pt x="437642" y="0"/>
                </a:moveTo>
                <a:lnTo>
                  <a:pt x="458533" y="56286"/>
                </a:lnTo>
                <a:lnTo>
                  <a:pt x="0" y="223177"/>
                </a:lnTo>
                <a:lnTo>
                  <a:pt x="56210" y="377621"/>
                </a:lnTo>
                <a:lnTo>
                  <a:pt x="515302" y="210527"/>
                </a:lnTo>
                <a:lnTo>
                  <a:pt x="559302" y="210527"/>
                </a:lnTo>
                <a:lnTo>
                  <a:pt x="608952" y="89763"/>
                </a:lnTo>
                <a:lnTo>
                  <a:pt x="437642" y="0"/>
                </a:lnTo>
                <a:close/>
              </a:path>
              <a:path w="608964" h="377825">
                <a:moveTo>
                  <a:pt x="559302" y="210527"/>
                </a:moveTo>
                <a:lnTo>
                  <a:pt x="515302" y="210527"/>
                </a:lnTo>
                <a:lnTo>
                  <a:pt x="536155" y="266827"/>
                </a:lnTo>
                <a:lnTo>
                  <a:pt x="559302" y="210527"/>
                </a:lnTo>
                <a:close/>
              </a:path>
            </a:pathLst>
          </a:custGeom>
          <a:solidFill>
            <a:srgbClr val="6D6F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103662" y="3290910"/>
            <a:ext cx="809961" cy="365760"/>
          </a:xfrm>
          <a:custGeom>
            <a:avLst/>
            <a:gdLst/>
            <a:ahLst/>
            <a:cxnLst/>
            <a:rect l="l" t="t" r="r" b="b"/>
            <a:pathLst>
              <a:path w="617854" h="284480">
                <a:moveTo>
                  <a:pt x="487578" y="0"/>
                </a:moveTo>
                <a:lnTo>
                  <a:pt x="487959" y="60032"/>
                </a:lnTo>
                <a:lnTo>
                  <a:pt x="0" y="60032"/>
                </a:lnTo>
                <a:lnTo>
                  <a:pt x="0" y="224383"/>
                </a:lnTo>
                <a:lnTo>
                  <a:pt x="488556" y="224383"/>
                </a:lnTo>
                <a:lnTo>
                  <a:pt x="488899" y="284416"/>
                </a:lnTo>
                <a:lnTo>
                  <a:pt x="617855" y="142938"/>
                </a:lnTo>
                <a:lnTo>
                  <a:pt x="487578" y="0"/>
                </a:lnTo>
                <a:close/>
              </a:path>
            </a:pathLst>
          </a:custGeom>
          <a:solidFill>
            <a:srgbClr val="6D6F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014284" y="3135871"/>
            <a:ext cx="810794" cy="441688"/>
          </a:xfrm>
          <a:custGeom>
            <a:avLst/>
            <a:gdLst/>
            <a:ahLst/>
            <a:cxnLst/>
            <a:rect l="l" t="t" r="r" b="b"/>
            <a:pathLst>
              <a:path w="618489" h="343535">
                <a:moveTo>
                  <a:pt x="456691" y="0"/>
                </a:moveTo>
                <a:lnTo>
                  <a:pt x="471893" y="58077"/>
                </a:lnTo>
                <a:lnTo>
                  <a:pt x="0" y="184531"/>
                </a:lnTo>
                <a:lnTo>
                  <a:pt x="42532" y="343281"/>
                </a:lnTo>
                <a:lnTo>
                  <a:pt x="513867" y="216992"/>
                </a:lnTo>
                <a:lnTo>
                  <a:pt x="559072" y="216992"/>
                </a:lnTo>
                <a:lnTo>
                  <a:pt x="617880" y="103276"/>
                </a:lnTo>
                <a:lnTo>
                  <a:pt x="456691" y="0"/>
                </a:lnTo>
                <a:close/>
              </a:path>
              <a:path w="618489" h="343535">
                <a:moveTo>
                  <a:pt x="559072" y="216992"/>
                </a:moveTo>
                <a:lnTo>
                  <a:pt x="513867" y="216992"/>
                </a:lnTo>
                <a:lnTo>
                  <a:pt x="529031" y="275082"/>
                </a:lnTo>
                <a:lnTo>
                  <a:pt x="559072" y="216992"/>
                </a:lnTo>
                <a:close/>
              </a:path>
            </a:pathLst>
          </a:custGeom>
          <a:solidFill>
            <a:srgbClr val="6D6F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801916" y="4316167"/>
            <a:ext cx="798308" cy="485775"/>
          </a:xfrm>
          <a:custGeom>
            <a:avLst/>
            <a:gdLst/>
            <a:ahLst/>
            <a:cxnLst/>
            <a:rect l="l" t="t" r="r" b="b"/>
            <a:pathLst>
              <a:path w="608964" h="377825">
                <a:moveTo>
                  <a:pt x="56210" y="0"/>
                </a:moveTo>
                <a:lnTo>
                  <a:pt x="0" y="154444"/>
                </a:lnTo>
                <a:lnTo>
                  <a:pt x="458533" y="321335"/>
                </a:lnTo>
                <a:lnTo>
                  <a:pt x="437642" y="377621"/>
                </a:lnTo>
                <a:lnTo>
                  <a:pt x="608952" y="287858"/>
                </a:lnTo>
                <a:lnTo>
                  <a:pt x="559302" y="167093"/>
                </a:lnTo>
                <a:lnTo>
                  <a:pt x="515302" y="167093"/>
                </a:lnTo>
                <a:lnTo>
                  <a:pt x="56210" y="0"/>
                </a:lnTo>
                <a:close/>
              </a:path>
              <a:path w="608964" h="377825">
                <a:moveTo>
                  <a:pt x="536155" y="110794"/>
                </a:moveTo>
                <a:lnTo>
                  <a:pt x="515302" y="167093"/>
                </a:lnTo>
                <a:lnTo>
                  <a:pt x="559302" y="167093"/>
                </a:lnTo>
                <a:lnTo>
                  <a:pt x="536155" y="110794"/>
                </a:lnTo>
                <a:close/>
              </a:path>
            </a:pathLst>
          </a:custGeom>
          <a:solidFill>
            <a:srgbClr val="6D6F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681075" y="3193739"/>
            <a:ext cx="788318" cy="511084"/>
          </a:xfrm>
          <a:custGeom>
            <a:avLst/>
            <a:gdLst/>
            <a:ahLst/>
            <a:cxnLst/>
            <a:rect l="l" t="t" r="r" b="b"/>
            <a:pathLst>
              <a:path w="601345" h="397510">
                <a:moveTo>
                  <a:pt x="64223" y="0"/>
                </a:moveTo>
                <a:lnTo>
                  <a:pt x="0" y="151282"/>
                </a:lnTo>
                <a:lnTo>
                  <a:pt x="449173" y="341947"/>
                </a:lnTo>
                <a:lnTo>
                  <a:pt x="425361" y="397052"/>
                </a:lnTo>
                <a:lnTo>
                  <a:pt x="601129" y="316382"/>
                </a:lnTo>
                <a:lnTo>
                  <a:pt x="557059" y="190881"/>
                </a:lnTo>
                <a:lnTo>
                  <a:pt x="513930" y="190881"/>
                </a:lnTo>
                <a:lnTo>
                  <a:pt x="64223" y="0"/>
                </a:lnTo>
                <a:close/>
              </a:path>
              <a:path w="601345" h="397510">
                <a:moveTo>
                  <a:pt x="537705" y="135763"/>
                </a:moveTo>
                <a:lnTo>
                  <a:pt x="513930" y="190881"/>
                </a:lnTo>
                <a:lnTo>
                  <a:pt x="557059" y="190881"/>
                </a:lnTo>
                <a:lnTo>
                  <a:pt x="537705" y="135763"/>
                </a:lnTo>
                <a:close/>
              </a:path>
            </a:pathLst>
          </a:custGeom>
          <a:solidFill>
            <a:srgbClr val="6D6F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502509" y="3059486"/>
            <a:ext cx="809961" cy="365760"/>
          </a:xfrm>
          <a:custGeom>
            <a:avLst/>
            <a:gdLst/>
            <a:ahLst/>
            <a:cxnLst/>
            <a:rect l="l" t="t" r="r" b="b"/>
            <a:pathLst>
              <a:path w="617855" h="284480">
                <a:moveTo>
                  <a:pt x="488899" y="0"/>
                </a:moveTo>
                <a:lnTo>
                  <a:pt x="488556" y="60032"/>
                </a:lnTo>
                <a:lnTo>
                  <a:pt x="0" y="60032"/>
                </a:lnTo>
                <a:lnTo>
                  <a:pt x="0" y="224383"/>
                </a:lnTo>
                <a:lnTo>
                  <a:pt x="487959" y="224383"/>
                </a:lnTo>
                <a:lnTo>
                  <a:pt x="487578" y="284416"/>
                </a:lnTo>
                <a:lnTo>
                  <a:pt x="617855" y="141478"/>
                </a:lnTo>
                <a:lnTo>
                  <a:pt x="488899" y="0"/>
                </a:lnTo>
                <a:close/>
              </a:path>
            </a:pathLst>
          </a:custGeom>
          <a:solidFill>
            <a:srgbClr val="6D6F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276676" y="2623612"/>
            <a:ext cx="810794" cy="441688"/>
          </a:xfrm>
          <a:custGeom>
            <a:avLst/>
            <a:gdLst/>
            <a:ahLst/>
            <a:cxnLst/>
            <a:rect l="l" t="t" r="r" b="b"/>
            <a:pathLst>
              <a:path w="618489" h="343535">
                <a:moveTo>
                  <a:pt x="456691" y="0"/>
                </a:moveTo>
                <a:lnTo>
                  <a:pt x="471893" y="58077"/>
                </a:lnTo>
                <a:lnTo>
                  <a:pt x="0" y="184530"/>
                </a:lnTo>
                <a:lnTo>
                  <a:pt x="42532" y="343280"/>
                </a:lnTo>
                <a:lnTo>
                  <a:pt x="513867" y="216992"/>
                </a:lnTo>
                <a:lnTo>
                  <a:pt x="559072" y="216992"/>
                </a:lnTo>
                <a:lnTo>
                  <a:pt x="617880" y="103276"/>
                </a:lnTo>
                <a:lnTo>
                  <a:pt x="456691" y="0"/>
                </a:lnTo>
                <a:close/>
              </a:path>
              <a:path w="618489" h="343535">
                <a:moveTo>
                  <a:pt x="559072" y="216992"/>
                </a:moveTo>
                <a:lnTo>
                  <a:pt x="513867" y="216992"/>
                </a:lnTo>
                <a:lnTo>
                  <a:pt x="529031" y="275081"/>
                </a:lnTo>
                <a:lnTo>
                  <a:pt x="559072" y="216992"/>
                </a:lnTo>
                <a:close/>
              </a:path>
            </a:pathLst>
          </a:custGeom>
          <a:solidFill>
            <a:srgbClr val="6D6F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149787" y="2823459"/>
            <a:ext cx="798308" cy="485775"/>
          </a:xfrm>
          <a:custGeom>
            <a:avLst/>
            <a:gdLst/>
            <a:ahLst/>
            <a:cxnLst/>
            <a:rect l="l" t="t" r="r" b="b"/>
            <a:pathLst>
              <a:path w="608964" h="377825">
                <a:moveTo>
                  <a:pt x="437642" y="0"/>
                </a:moveTo>
                <a:lnTo>
                  <a:pt x="458533" y="56286"/>
                </a:lnTo>
                <a:lnTo>
                  <a:pt x="0" y="223177"/>
                </a:lnTo>
                <a:lnTo>
                  <a:pt x="56210" y="377621"/>
                </a:lnTo>
                <a:lnTo>
                  <a:pt x="515302" y="210527"/>
                </a:lnTo>
                <a:lnTo>
                  <a:pt x="559302" y="210527"/>
                </a:lnTo>
                <a:lnTo>
                  <a:pt x="608952" y="89763"/>
                </a:lnTo>
                <a:lnTo>
                  <a:pt x="437642" y="0"/>
                </a:lnTo>
                <a:close/>
              </a:path>
              <a:path w="608964" h="377825">
                <a:moveTo>
                  <a:pt x="559302" y="210527"/>
                </a:moveTo>
                <a:lnTo>
                  <a:pt x="515302" y="210527"/>
                </a:lnTo>
                <a:lnTo>
                  <a:pt x="536155" y="266827"/>
                </a:lnTo>
                <a:lnTo>
                  <a:pt x="559302" y="210527"/>
                </a:lnTo>
                <a:close/>
              </a:path>
            </a:pathLst>
          </a:custGeom>
          <a:solidFill>
            <a:srgbClr val="6D6F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297447" y="3818600"/>
            <a:ext cx="809961" cy="365760"/>
          </a:xfrm>
          <a:custGeom>
            <a:avLst/>
            <a:gdLst/>
            <a:ahLst/>
            <a:cxnLst/>
            <a:rect l="l" t="t" r="r" b="b"/>
            <a:pathLst>
              <a:path w="617854" h="284479">
                <a:moveTo>
                  <a:pt x="487578" y="0"/>
                </a:moveTo>
                <a:lnTo>
                  <a:pt x="487959" y="60032"/>
                </a:lnTo>
                <a:lnTo>
                  <a:pt x="0" y="60032"/>
                </a:lnTo>
                <a:lnTo>
                  <a:pt x="0" y="224383"/>
                </a:lnTo>
                <a:lnTo>
                  <a:pt x="488556" y="224383"/>
                </a:lnTo>
                <a:lnTo>
                  <a:pt x="488899" y="284416"/>
                </a:lnTo>
                <a:lnTo>
                  <a:pt x="617855" y="142938"/>
                </a:lnTo>
                <a:lnTo>
                  <a:pt x="487578" y="0"/>
                </a:lnTo>
                <a:close/>
              </a:path>
            </a:pathLst>
          </a:custGeom>
          <a:solidFill>
            <a:srgbClr val="6D6F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330692" y="3957936"/>
            <a:ext cx="798308" cy="485775"/>
          </a:xfrm>
          <a:custGeom>
            <a:avLst/>
            <a:gdLst/>
            <a:ahLst/>
            <a:cxnLst/>
            <a:rect l="l" t="t" r="r" b="b"/>
            <a:pathLst>
              <a:path w="608964" h="377825">
                <a:moveTo>
                  <a:pt x="56210" y="0"/>
                </a:moveTo>
                <a:lnTo>
                  <a:pt x="0" y="154444"/>
                </a:lnTo>
                <a:lnTo>
                  <a:pt x="458533" y="321335"/>
                </a:lnTo>
                <a:lnTo>
                  <a:pt x="437642" y="377621"/>
                </a:lnTo>
                <a:lnTo>
                  <a:pt x="608952" y="287858"/>
                </a:lnTo>
                <a:lnTo>
                  <a:pt x="559302" y="167093"/>
                </a:lnTo>
                <a:lnTo>
                  <a:pt x="515302" y="167093"/>
                </a:lnTo>
                <a:lnTo>
                  <a:pt x="56210" y="0"/>
                </a:lnTo>
                <a:close/>
              </a:path>
              <a:path w="608964" h="377825">
                <a:moveTo>
                  <a:pt x="536155" y="110794"/>
                </a:moveTo>
                <a:lnTo>
                  <a:pt x="515302" y="167093"/>
                </a:lnTo>
                <a:lnTo>
                  <a:pt x="559302" y="167093"/>
                </a:lnTo>
                <a:lnTo>
                  <a:pt x="536155" y="110794"/>
                </a:lnTo>
                <a:close/>
              </a:path>
            </a:pathLst>
          </a:custGeom>
          <a:solidFill>
            <a:srgbClr val="6D6F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031797" y="4350879"/>
            <a:ext cx="637647" cy="676003"/>
          </a:xfrm>
          <a:custGeom>
            <a:avLst/>
            <a:gdLst/>
            <a:ahLst/>
            <a:cxnLst/>
            <a:rect l="l" t="t" r="r" b="b"/>
            <a:pathLst>
              <a:path w="486410" h="525779">
                <a:moveTo>
                  <a:pt x="125907" y="0"/>
                </a:moveTo>
                <a:lnTo>
                  <a:pt x="0" y="105638"/>
                </a:lnTo>
                <a:lnTo>
                  <a:pt x="313651" y="479437"/>
                </a:lnTo>
                <a:lnTo>
                  <a:pt x="267423" y="517740"/>
                </a:lnTo>
                <a:lnTo>
                  <a:pt x="460667" y="525653"/>
                </a:lnTo>
                <a:lnTo>
                  <a:pt x="481008" y="374243"/>
                </a:lnTo>
                <a:lnTo>
                  <a:pt x="439940" y="374243"/>
                </a:lnTo>
                <a:lnTo>
                  <a:pt x="125907" y="0"/>
                </a:lnTo>
                <a:close/>
              </a:path>
              <a:path w="486410" h="525779">
                <a:moveTo>
                  <a:pt x="486156" y="335927"/>
                </a:moveTo>
                <a:lnTo>
                  <a:pt x="439940" y="374243"/>
                </a:lnTo>
                <a:lnTo>
                  <a:pt x="481008" y="374243"/>
                </a:lnTo>
                <a:lnTo>
                  <a:pt x="486156" y="335927"/>
                </a:lnTo>
                <a:close/>
              </a:path>
            </a:pathLst>
          </a:custGeom>
          <a:solidFill>
            <a:srgbClr val="6D6F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590446" y="3471454"/>
            <a:ext cx="809961" cy="365760"/>
          </a:xfrm>
          <a:custGeom>
            <a:avLst/>
            <a:gdLst/>
            <a:ahLst/>
            <a:cxnLst/>
            <a:rect l="l" t="t" r="r" b="b"/>
            <a:pathLst>
              <a:path w="617854" h="284480">
                <a:moveTo>
                  <a:pt x="488899" y="0"/>
                </a:moveTo>
                <a:lnTo>
                  <a:pt x="488556" y="60032"/>
                </a:lnTo>
                <a:lnTo>
                  <a:pt x="0" y="60032"/>
                </a:lnTo>
                <a:lnTo>
                  <a:pt x="0" y="224383"/>
                </a:lnTo>
                <a:lnTo>
                  <a:pt x="487959" y="224383"/>
                </a:lnTo>
                <a:lnTo>
                  <a:pt x="487578" y="284416"/>
                </a:lnTo>
                <a:lnTo>
                  <a:pt x="617855" y="141478"/>
                </a:lnTo>
                <a:lnTo>
                  <a:pt x="488899" y="0"/>
                </a:lnTo>
                <a:close/>
              </a:path>
            </a:pathLst>
          </a:custGeom>
          <a:solidFill>
            <a:srgbClr val="6D6F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386822" y="3795448"/>
            <a:ext cx="810794" cy="441688"/>
          </a:xfrm>
          <a:custGeom>
            <a:avLst/>
            <a:gdLst/>
            <a:ahLst/>
            <a:cxnLst/>
            <a:rect l="l" t="t" r="r" b="b"/>
            <a:pathLst>
              <a:path w="618489" h="343535">
                <a:moveTo>
                  <a:pt x="456691" y="0"/>
                </a:moveTo>
                <a:lnTo>
                  <a:pt x="471893" y="58077"/>
                </a:lnTo>
                <a:lnTo>
                  <a:pt x="0" y="184531"/>
                </a:lnTo>
                <a:lnTo>
                  <a:pt x="42532" y="343281"/>
                </a:lnTo>
                <a:lnTo>
                  <a:pt x="513867" y="216992"/>
                </a:lnTo>
                <a:lnTo>
                  <a:pt x="559072" y="216992"/>
                </a:lnTo>
                <a:lnTo>
                  <a:pt x="617880" y="103276"/>
                </a:lnTo>
                <a:lnTo>
                  <a:pt x="456691" y="0"/>
                </a:lnTo>
                <a:close/>
              </a:path>
              <a:path w="618489" h="343535">
                <a:moveTo>
                  <a:pt x="559072" y="216992"/>
                </a:moveTo>
                <a:lnTo>
                  <a:pt x="513867" y="216992"/>
                </a:lnTo>
                <a:lnTo>
                  <a:pt x="529031" y="275082"/>
                </a:lnTo>
                <a:lnTo>
                  <a:pt x="559072" y="216992"/>
                </a:lnTo>
                <a:close/>
              </a:path>
            </a:pathLst>
          </a:custGeom>
          <a:solidFill>
            <a:srgbClr val="6D6F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823928" y="2669167"/>
            <a:ext cx="809961" cy="365760"/>
          </a:xfrm>
          <a:custGeom>
            <a:avLst/>
            <a:gdLst/>
            <a:ahLst/>
            <a:cxnLst/>
            <a:rect l="l" t="t" r="r" b="b"/>
            <a:pathLst>
              <a:path w="617855" h="284480">
                <a:moveTo>
                  <a:pt x="487578" y="0"/>
                </a:moveTo>
                <a:lnTo>
                  <a:pt x="487959" y="60032"/>
                </a:lnTo>
                <a:lnTo>
                  <a:pt x="0" y="60032"/>
                </a:lnTo>
                <a:lnTo>
                  <a:pt x="0" y="224383"/>
                </a:lnTo>
                <a:lnTo>
                  <a:pt x="488556" y="224383"/>
                </a:lnTo>
                <a:lnTo>
                  <a:pt x="488899" y="284416"/>
                </a:lnTo>
                <a:lnTo>
                  <a:pt x="617855" y="142938"/>
                </a:lnTo>
                <a:lnTo>
                  <a:pt x="487578" y="0"/>
                </a:lnTo>
                <a:close/>
              </a:path>
            </a:pathLst>
          </a:custGeom>
          <a:solidFill>
            <a:srgbClr val="6D6F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418665" y="3124803"/>
            <a:ext cx="798308" cy="485775"/>
          </a:xfrm>
          <a:custGeom>
            <a:avLst/>
            <a:gdLst/>
            <a:ahLst/>
            <a:cxnLst/>
            <a:rect l="l" t="t" r="r" b="b"/>
            <a:pathLst>
              <a:path w="608964" h="377825">
                <a:moveTo>
                  <a:pt x="437642" y="0"/>
                </a:moveTo>
                <a:lnTo>
                  <a:pt x="458533" y="56286"/>
                </a:lnTo>
                <a:lnTo>
                  <a:pt x="0" y="223177"/>
                </a:lnTo>
                <a:lnTo>
                  <a:pt x="56210" y="377621"/>
                </a:lnTo>
                <a:lnTo>
                  <a:pt x="515302" y="210527"/>
                </a:lnTo>
                <a:lnTo>
                  <a:pt x="559302" y="210527"/>
                </a:lnTo>
                <a:lnTo>
                  <a:pt x="608952" y="89763"/>
                </a:lnTo>
                <a:lnTo>
                  <a:pt x="437642" y="0"/>
                </a:lnTo>
                <a:close/>
              </a:path>
              <a:path w="608964" h="377825">
                <a:moveTo>
                  <a:pt x="559302" y="210527"/>
                </a:moveTo>
                <a:lnTo>
                  <a:pt x="515302" y="210527"/>
                </a:lnTo>
                <a:lnTo>
                  <a:pt x="536155" y="266827"/>
                </a:lnTo>
                <a:lnTo>
                  <a:pt x="559302" y="210527"/>
                </a:lnTo>
                <a:close/>
              </a:path>
            </a:pathLst>
          </a:custGeom>
          <a:solidFill>
            <a:srgbClr val="6D6F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700736" y="4138739"/>
            <a:ext cx="809961" cy="365760"/>
          </a:xfrm>
          <a:custGeom>
            <a:avLst/>
            <a:gdLst/>
            <a:ahLst/>
            <a:cxnLst/>
            <a:rect l="l" t="t" r="r" b="b"/>
            <a:pathLst>
              <a:path w="617854" h="284479">
                <a:moveTo>
                  <a:pt x="487578" y="0"/>
                </a:moveTo>
                <a:lnTo>
                  <a:pt x="487959" y="60032"/>
                </a:lnTo>
                <a:lnTo>
                  <a:pt x="0" y="60032"/>
                </a:lnTo>
                <a:lnTo>
                  <a:pt x="0" y="224383"/>
                </a:lnTo>
                <a:lnTo>
                  <a:pt x="488556" y="224383"/>
                </a:lnTo>
                <a:lnTo>
                  <a:pt x="488899" y="284416"/>
                </a:lnTo>
                <a:lnTo>
                  <a:pt x="617855" y="142938"/>
                </a:lnTo>
                <a:lnTo>
                  <a:pt x="487578" y="0"/>
                </a:lnTo>
                <a:close/>
              </a:path>
            </a:pathLst>
          </a:custGeom>
          <a:solidFill>
            <a:srgbClr val="6D6F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988918" y="3585511"/>
            <a:ext cx="810794" cy="441688"/>
          </a:xfrm>
          <a:custGeom>
            <a:avLst/>
            <a:gdLst/>
            <a:ahLst/>
            <a:cxnLst/>
            <a:rect l="l" t="t" r="r" b="b"/>
            <a:pathLst>
              <a:path w="618489" h="343535">
                <a:moveTo>
                  <a:pt x="456691" y="0"/>
                </a:moveTo>
                <a:lnTo>
                  <a:pt x="471893" y="58077"/>
                </a:lnTo>
                <a:lnTo>
                  <a:pt x="0" y="184531"/>
                </a:lnTo>
                <a:lnTo>
                  <a:pt x="42532" y="343281"/>
                </a:lnTo>
                <a:lnTo>
                  <a:pt x="513867" y="216992"/>
                </a:lnTo>
                <a:lnTo>
                  <a:pt x="559072" y="216992"/>
                </a:lnTo>
                <a:lnTo>
                  <a:pt x="617880" y="103276"/>
                </a:lnTo>
                <a:lnTo>
                  <a:pt x="456691" y="0"/>
                </a:lnTo>
                <a:close/>
              </a:path>
              <a:path w="618489" h="343535">
                <a:moveTo>
                  <a:pt x="559072" y="216992"/>
                </a:moveTo>
                <a:lnTo>
                  <a:pt x="513867" y="216992"/>
                </a:lnTo>
                <a:lnTo>
                  <a:pt x="529031" y="275082"/>
                </a:lnTo>
                <a:lnTo>
                  <a:pt x="559072" y="216992"/>
                </a:lnTo>
                <a:close/>
              </a:path>
            </a:pathLst>
          </a:custGeom>
          <a:solidFill>
            <a:srgbClr val="6D6F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690021" y="4042317"/>
            <a:ext cx="788318" cy="511084"/>
          </a:xfrm>
          <a:custGeom>
            <a:avLst/>
            <a:gdLst/>
            <a:ahLst/>
            <a:cxnLst/>
            <a:rect l="l" t="t" r="r" b="b"/>
            <a:pathLst>
              <a:path w="601344" h="397510">
                <a:moveTo>
                  <a:pt x="64223" y="0"/>
                </a:moveTo>
                <a:lnTo>
                  <a:pt x="0" y="151282"/>
                </a:lnTo>
                <a:lnTo>
                  <a:pt x="449173" y="341947"/>
                </a:lnTo>
                <a:lnTo>
                  <a:pt x="425361" y="397052"/>
                </a:lnTo>
                <a:lnTo>
                  <a:pt x="601129" y="316382"/>
                </a:lnTo>
                <a:lnTo>
                  <a:pt x="557059" y="190881"/>
                </a:lnTo>
                <a:lnTo>
                  <a:pt x="513930" y="190881"/>
                </a:lnTo>
                <a:lnTo>
                  <a:pt x="64223" y="0"/>
                </a:lnTo>
                <a:close/>
              </a:path>
              <a:path w="601344" h="397510">
                <a:moveTo>
                  <a:pt x="537705" y="135763"/>
                </a:moveTo>
                <a:lnTo>
                  <a:pt x="513930" y="190881"/>
                </a:lnTo>
                <a:lnTo>
                  <a:pt x="557059" y="190881"/>
                </a:lnTo>
                <a:lnTo>
                  <a:pt x="537705" y="135763"/>
                </a:lnTo>
                <a:close/>
              </a:path>
            </a:pathLst>
          </a:custGeom>
          <a:solidFill>
            <a:srgbClr val="6D6F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336072" y="4536028"/>
            <a:ext cx="809961" cy="365760"/>
          </a:xfrm>
          <a:custGeom>
            <a:avLst/>
            <a:gdLst/>
            <a:ahLst/>
            <a:cxnLst/>
            <a:rect l="l" t="t" r="r" b="b"/>
            <a:pathLst>
              <a:path w="617855" h="284479">
                <a:moveTo>
                  <a:pt x="488899" y="0"/>
                </a:moveTo>
                <a:lnTo>
                  <a:pt x="488556" y="60032"/>
                </a:lnTo>
                <a:lnTo>
                  <a:pt x="0" y="60032"/>
                </a:lnTo>
                <a:lnTo>
                  <a:pt x="0" y="224383"/>
                </a:lnTo>
                <a:lnTo>
                  <a:pt x="487959" y="224383"/>
                </a:lnTo>
                <a:lnTo>
                  <a:pt x="487578" y="284416"/>
                </a:lnTo>
                <a:lnTo>
                  <a:pt x="617855" y="141477"/>
                </a:lnTo>
                <a:lnTo>
                  <a:pt x="488899" y="0"/>
                </a:lnTo>
                <a:close/>
              </a:path>
            </a:pathLst>
          </a:custGeom>
          <a:solidFill>
            <a:srgbClr val="6D6F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215946" y="3656589"/>
            <a:ext cx="810794" cy="441688"/>
          </a:xfrm>
          <a:custGeom>
            <a:avLst/>
            <a:gdLst/>
            <a:ahLst/>
            <a:cxnLst/>
            <a:rect l="l" t="t" r="r" b="b"/>
            <a:pathLst>
              <a:path w="618489" h="343535">
                <a:moveTo>
                  <a:pt x="456691" y="0"/>
                </a:moveTo>
                <a:lnTo>
                  <a:pt x="471893" y="58077"/>
                </a:lnTo>
                <a:lnTo>
                  <a:pt x="0" y="184531"/>
                </a:lnTo>
                <a:lnTo>
                  <a:pt x="42532" y="343281"/>
                </a:lnTo>
                <a:lnTo>
                  <a:pt x="513867" y="216992"/>
                </a:lnTo>
                <a:lnTo>
                  <a:pt x="559072" y="216992"/>
                </a:lnTo>
                <a:lnTo>
                  <a:pt x="617880" y="103276"/>
                </a:lnTo>
                <a:lnTo>
                  <a:pt x="456691" y="0"/>
                </a:lnTo>
                <a:close/>
              </a:path>
              <a:path w="618489" h="343535">
                <a:moveTo>
                  <a:pt x="559072" y="216992"/>
                </a:moveTo>
                <a:lnTo>
                  <a:pt x="513867" y="216992"/>
                </a:lnTo>
                <a:lnTo>
                  <a:pt x="529031" y="275082"/>
                </a:lnTo>
                <a:lnTo>
                  <a:pt x="559072" y="216992"/>
                </a:lnTo>
                <a:close/>
              </a:path>
            </a:pathLst>
          </a:custGeom>
          <a:solidFill>
            <a:srgbClr val="6D6F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027166" y="4488988"/>
            <a:ext cx="810794" cy="441688"/>
          </a:xfrm>
          <a:custGeom>
            <a:avLst/>
            <a:gdLst/>
            <a:ahLst/>
            <a:cxnLst/>
            <a:rect l="l" t="t" r="r" b="b"/>
            <a:pathLst>
              <a:path w="618489" h="343535">
                <a:moveTo>
                  <a:pt x="456691" y="0"/>
                </a:moveTo>
                <a:lnTo>
                  <a:pt x="471893" y="58077"/>
                </a:lnTo>
                <a:lnTo>
                  <a:pt x="0" y="184530"/>
                </a:lnTo>
                <a:lnTo>
                  <a:pt x="42532" y="343280"/>
                </a:lnTo>
                <a:lnTo>
                  <a:pt x="513867" y="216992"/>
                </a:lnTo>
                <a:lnTo>
                  <a:pt x="559072" y="216992"/>
                </a:lnTo>
                <a:lnTo>
                  <a:pt x="617880" y="103276"/>
                </a:lnTo>
                <a:lnTo>
                  <a:pt x="456691" y="0"/>
                </a:lnTo>
                <a:close/>
              </a:path>
              <a:path w="618489" h="343535">
                <a:moveTo>
                  <a:pt x="559072" y="216992"/>
                </a:moveTo>
                <a:lnTo>
                  <a:pt x="513867" y="216992"/>
                </a:lnTo>
                <a:lnTo>
                  <a:pt x="529031" y="275081"/>
                </a:lnTo>
                <a:lnTo>
                  <a:pt x="559072" y="216992"/>
                </a:lnTo>
                <a:close/>
              </a:path>
            </a:pathLst>
          </a:custGeom>
          <a:solidFill>
            <a:srgbClr val="6D6F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286023" y="3446653"/>
            <a:ext cx="810794" cy="441688"/>
          </a:xfrm>
          <a:custGeom>
            <a:avLst/>
            <a:gdLst/>
            <a:ahLst/>
            <a:cxnLst/>
            <a:rect l="l" t="t" r="r" b="b"/>
            <a:pathLst>
              <a:path w="618490" h="343535">
                <a:moveTo>
                  <a:pt x="456692" y="0"/>
                </a:moveTo>
                <a:lnTo>
                  <a:pt x="471893" y="58077"/>
                </a:lnTo>
                <a:lnTo>
                  <a:pt x="0" y="184531"/>
                </a:lnTo>
                <a:lnTo>
                  <a:pt x="42532" y="343281"/>
                </a:lnTo>
                <a:lnTo>
                  <a:pt x="513867" y="216992"/>
                </a:lnTo>
                <a:lnTo>
                  <a:pt x="559072" y="216992"/>
                </a:lnTo>
                <a:lnTo>
                  <a:pt x="617880" y="103276"/>
                </a:lnTo>
                <a:lnTo>
                  <a:pt x="456692" y="0"/>
                </a:lnTo>
                <a:close/>
              </a:path>
              <a:path w="618490" h="343535">
                <a:moveTo>
                  <a:pt x="559072" y="216992"/>
                </a:moveTo>
                <a:lnTo>
                  <a:pt x="513867" y="216992"/>
                </a:lnTo>
                <a:lnTo>
                  <a:pt x="529031" y="275082"/>
                </a:lnTo>
                <a:lnTo>
                  <a:pt x="559072" y="216992"/>
                </a:lnTo>
                <a:close/>
              </a:path>
            </a:pathLst>
          </a:custGeom>
          <a:solidFill>
            <a:srgbClr val="6D6F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274221" y="4304591"/>
            <a:ext cx="798308" cy="485775"/>
          </a:xfrm>
          <a:custGeom>
            <a:avLst/>
            <a:gdLst/>
            <a:ahLst/>
            <a:cxnLst/>
            <a:rect l="l" t="t" r="r" b="b"/>
            <a:pathLst>
              <a:path w="608965" h="377825">
                <a:moveTo>
                  <a:pt x="56210" y="0"/>
                </a:moveTo>
                <a:lnTo>
                  <a:pt x="0" y="154444"/>
                </a:lnTo>
                <a:lnTo>
                  <a:pt x="458533" y="321335"/>
                </a:lnTo>
                <a:lnTo>
                  <a:pt x="437642" y="377621"/>
                </a:lnTo>
                <a:lnTo>
                  <a:pt x="608952" y="287858"/>
                </a:lnTo>
                <a:lnTo>
                  <a:pt x="559302" y="167093"/>
                </a:lnTo>
                <a:lnTo>
                  <a:pt x="515302" y="167093"/>
                </a:lnTo>
                <a:lnTo>
                  <a:pt x="56210" y="0"/>
                </a:lnTo>
                <a:close/>
              </a:path>
              <a:path w="608965" h="377825">
                <a:moveTo>
                  <a:pt x="536155" y="110794"/>
                </a:moveTo>
                <a:lnTo>
                  <a:pt x="515302" y="167093"/>
                </a:lnTo>
                <a:lnTo>
                  <a:pt x="559302" y="167093"/>
                </a:lnTo>
                <a:lnTo>
                  <a:pt x="536155" y="110794"/>
                </a:lnTo>
                <a:close/>
              </a:path>
            </a:pathLst>
          </a:custGeom>
          <a:solidFill>
            <a:srgbClr val="6D6F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691282" y="3888028"/>
            <a:ext cx="809961" cy="365760"/>
          </a:xfrm>
          <a:custGeom>
            <a:avLst/>
            <a:gdLst/>
            <a:ahLst/>
            <a:cxnLst/>
            <a:rect l="l" t="t" r="r" b="b"/>
            <a:pathLst>
              <a:path w="617855" h="284479">
                <a:moveTo>
                  <a:pt x="487578" y="0"/>
                </a:moveTo>
                <a:lnTo>
                  <a:pt x="487959" y="60032"/>
                </a:lnTo>
                <a:lnTo>
                  <a:pt x="0" y="60032"/>
                </a:lnTo>
                <a:lnTo>
                  <a:pt x="0" y="224383"/>
                </a:lnTo>
                <a:lnTo>
                  <a:pt x="488556" y="224383"/>
                </a:lnTo>
                <a:lnTo>
                  <a:pt x="488899" y="284416"/>
                </a:lnTo>
                <a:lnTo>
                  <a:pt x="617855" y="142938"/>
                </a:lnTo>
                <a:lnTo>
                  <a:pt x="487578" y="0"/>
                </a:lnTo>
                <a:close/>
              </a:path>
            </a:pathLst>
          </a:custGeom>
          <a:solidFill>
            <a:srgbClr val="6D6F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077744" y="2659798"/>
            <a:ext cx="810794" cy="441688"/>
          </a:xfrm>
          <a:custGeom>
            <a:avLst/>
            <a:gdLst/>
            <a:ahLst/>
            <a:cxnLst/>
            <a:rect l="l" t="t" r="r" b="b"/>
            <a:pathLst>
              <a:path w="618490" h="343535">
                <a:moveTo>
                  <a:pt x="456692" y="0"/>
                </a:moveTo>
                <a:lnTo>
                  <a:pt x="471893" y="58077"/>
                </a:lnTo>
                <a:lnTo>
                  <a:pt x="0" y="184530"/>
                </a:lnTo>
                <a:lnTo>
                  <a:pt x="42532" y="343280"/>
                </a:lnTo>
                <a:lnTo>
                  <a:pt x="513867" y="216992"/>
                </a:lnTo>
                <a:lnTo>
                  <a:pt x="559072" y="216992"/>
                </a:lnTo>
                <a:lnTo>
                  <a:pt x="617880" y="103276"/>
                </a:lnTo>
                <a:lnTo>
                  <a:pt x="456692" y="0"/>
                </a:lnTo>
                <a:close/>
              </a:path>
              <a:path w="618490" h="343535">
                <a:moveTo>
                  <a:pt x="559072" y="216992"/>
                </a:moveTo>
                <a:lnTo>
                  <a:pt x="513867" y="216992"/>
                </a:lnTo>
                <a:lnTo>
                  <a:pt x="529031" y="275081"/>
                </a:lnTo>
                <a:lnTo>
                  <a:pt x="559072" y="216992"/>
                </a:lnTo>
                <a:close/>
              </a:path>
            </a:pathLst>
          </a:custGeom>
          <a:solidFill>
            <a:srgbClr val="6D6F71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657693" y="442930"/>
            <a:ext cx="2793660" cy="2192927"/>
          </a:xfrm>
          <a:custGeom>
            <a:avLst/>
            <a:gdLst/>
            <a:ahLst/>
            <a:cxnLst/>
            <a:rect l="l" t="t" r="r" b="b"/>
            <a:pathLst>
              <a:path w="2131060" h="1705610">
                <a:moveTo>
                  <a:pt x="0" y="0"/>
                </a:moveTo>
                <a:lnTo>
                  <a:pt x="2130551" y="0"/>
                </a:lnTo>
                <a:lnTo>
                  <a:pt x="2130551" y="1705356"/>
                </a:lnTo>
                <a:lnTo>
                  <a:pt x="0" y="1705356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681588" y="462218"/>
            <a:ext cx="2581388" cy="1970042"/>
          </a:xfrm>
          <a:custGeom>
            <a:avLst/>
            <a:gdLst/>
            <a:ahLst/>
            <a:cxnLst/>
            <a:rect l="l" t="t" r="r" b="b"/>
            <a:pathLst>
              <a:path w="1969135" h="1532255">
                <a:moveTo>
                  <a:pt x="1476463" y="0"/>
                </a:moveTo>
                <a:lnTo>
                  <a:pt x="492150" y="0"/>
                </a:lnTo>
                <a:lnTo>
                  <a:pt x="0" y="765835"/>
                </a:lnTo>
                <a:lnTo>
                  <a:pt x="492150" y="1531670"/>
                </a:lnTo>
                <a:lnTo>
                  <a:pt x="1476463" y="1531670"/>
                </a:lnTo>
                <a:lnTo>
                  <a:pt x="1968614" y="765835"/>
                </a:lnTo>
                <a:lnTo>
                  <a:pt x="147646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681588" y="462218"/>
            <a:ext cx="2581388" cy="1970042"/>
          </a:xfrm>
          <a:custGeom>
            <a:avLst/>
            <a:gdLst/>
            <a:ahLst/>
            <a:cxnLst/>
            <a:rect l="l" t="t" r="r" b="b"/>
            <a:pathLst>
              <a:path w="1969135" h="1532255">
                <a:moveTo>
                  <a:pt x="1476463" y="0"/>
                </a:moveTo>
                <a:lnTo>
                  <a:pt x="492150" y="0"/>
                </a:lnTo>
                <a:lnTo>
                  <a:pt x="0" y="765835"/>
                </a:lnTo>
                <a:lnTo>
                  <a:pt x="492150" y="1531670"/>
                </a:lnTo>
                <a:lnTo>
                  <a:pt x="1476463" y="1531670"/>
                </a:lnTo>
                <a:lnTo>
                  <a:pt x="1968614" y="765835"/>
                </a:lnTo>
                <a:lnTo>
                  <a:pt x="1476463" y="0"/>
                </a:lnTo>
                <a:close/>
              </a:path>
            </a:pathLst>
          </a:custGeom>
          <a:ln w="342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587350" y="1435235"/>
            <a:ext cx="2793660" cy="1979023"/>
          </a:xfrm>
          <a:custGeom>
            <a:avLst/>
            <a:gdLst/>
            <a:ahLst/>
            <a:cxnLst/>
            <a:rect l="l" t="t" r="r" b="b"/>
            <a:pathLst>
              <a:path w="2131060" h="1539239">
                <a:moveTo>
                  <a:pt x="0" y="1538973"/>
                </a:moveTo>
                <a:lnTo>
                  <a:pt x="2130552" y="1538973"/>
                </a:lnTo>
                <a:lnTo>
                  <a:pt x="2130552" y="0"/>
                </a:lnTo>
                <a:lnTo>
                  <a:pt x="0" y="0"/>
                </a:lnTo>
                <a:lnTo>
                  <a:pt x="0" y="1538973"/>
                </a:lnTo>
                <a:close/>
              </a:path>
            </a:pathLst>
          </a:custGeom>
          <a:solidFill>
            <a:srgbClr val="000000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611260" y="1454518"/>
            <a:ext cx="2581388" cy="1970042"/>
          </a:xfrm>
          <a:custGeom>
            <a:avLst/>
            <a:gdLst/>
            <a:ahLst/>
            <a:cxnLst/>
            <a:rect l="l" t="t" r="r" b="b"/>
            <a:pathLst>
              <a:path w="1969135" h="1532255">
                <a:moveTo>
                  <a:pt x="1476463" y="0"/>
                </a:moveTo>
                <a:lnTo>
                  <a:pt x="492150" y="0"/>
                </a:lnTo>
                <a:lnTo>
                  <a:pt x="0" y="765835"/>
                </a:lnTo>
                <a:lnTo>
                  <a:pt x="492150" y="1531670"/>
                </a:lnTo>
                <a:lnTo>
                  <a:pt x="1476463" y="1531670"/>
                </a:lnTo>
                <a:lnTo>
                  <a:pt x="1968614" y="765835"/>
                </a:lnTo>
                <a:lnTo>
                  <a:pt x="147646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611260" y="1454518"/>
            <a:ext cx="2581388" cy="1970042"/>
          </a:xfrm>
          <a:custGeom>
            <a:avLst/>
            <a:gdLst/>
            <a:ahLst/>
            <a:cxnLst/>
            <a:rect l="l" t="t" r="r" b="b"/>
            <a:pathLst>
              <a:path w="1969135" h="1532255">
                <a:moveTo>
                  <a:pt x="1476463" y="0"/>
                </a:moveTo>
                <a:lnTo>
                  <a:pt x="492150" y="0"/>
                </a:lnTo>
                <a:lnTo>
                  <a:pt x="0" y="765835"/>
                </a:lnTo>
                <a:lnTo>
                  <a:pt x="492150" y="1531670"/>
                </a:lnTo>
                <a:lnTo>
                  <a:pt x="1476463" y="1531670"/>
                </a:lnTo>
                <a:lnTo>
                  <a:pt x="1968614" y="765835"/>
                </a:lnTo>
                <a:lnTo>
                  <a:pt x="1476463" y="0"/>
                </a:lnTo>
                <a:close/>
              </a:path>
            </a:pathLst>
          </a:custGeom>
          <a:ln w="342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721180" y="1421355"/>
            <a:ext cx="2793660" cy="1977390"/>
          </a:xfrm>
          <a:custGeom>
            <a:avLst/>
            <a:gdLst/>
            <a:ahLst/>
            <a:cxnLst/>
            <a:rect l="l" t="t" r="r" b="b"/>
            <a:pathLst>
              <a:path w="2131060" h="1537970">
                <a:moveTo>
                  <a:pt x="0" y="1537703"/>
                </a:moveTo>
                <a:lnTo>
                  <a:pt x="2130552" y="1537703"/>
                </a:lnTo>
                <a:lnTo>
                  <a:pt x="2130552" y="0"/>
                </a:lnTo>
                <a:lnTo>
                  <a:pt x="0" y="0"/>
                </a:lnTo>
                <a:lnTo>
                  <a:pt x="0" y="1537703"/>
                </a:lnTo>
                <a:close/>
              </a:path>
            </a:pathLst>
          </a:custGeom>
          <a:solidFill>
            <a:srgbClr val="000000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745074" y="1440638"/>
            <a:ext cx="2581388" cy="1970042"/>
          </a:xfrm>
          <a:custGeom>
            <a:avLst/>
            <a:gdLst/>
            <a:ahLst/>
            <a:cxnLst/>
            <a:rect l="l" t="t" r="r" b="b"/>
            <a:pathLst>
              <a:path w="1969135" h="1532255">
                <a:moveTo>
                  <a:pt x="1476463" y="0"/>
                </a:moveTo>
                <a:lnTo>
                  <a:pt x="492150" y="0"/>
                </a:lnTo>
                <a:lnTo>
                  <a:pt x="0" y="765835"/>
                </a:lnTo>
                <a:lnTo>
                  <a:pt x="492150" y="1531670"/>
                </a:lnTo>
                <a:lnTo>
                  <a:pt x="1476463" y="1531670"/>
                </a:lnTo>
                <a:lnTo>
                  <a:pt x="1968614" y="765835"/>
                </a:lnTo>
                <a:lnTo>
                  <a:pt x="147646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745074" y="1440638"/>
            <a:ext cx="2581388" cy="1970042"/>
          </a:xfrm>
          <a:custGeom>
            <a:avLst/>
            <a:gdLst/>
            <a:ahLst/>
            <a:cxnLst/>
            <a:rect l="l" t="t" r="r" b="b"/>
            <a:pathLst>
              <a:path w="1969135" h="1532255">
                <a:moveTo>
                  <a:pt x="1476463" y="0"/>
                </a:moveTo>
                <a:lnTo>
                  <a:pt x="492150" y="0"/>
                </a:lnTo>
                <a:lnTo>
                  <a:pt x="0" y="765835"/>
                </a:lnTo>
                <a:lnTo>
                  <a:pt x="492150" y="1531670"/>
                </a:lnTo>
                <a:lnTo>
                  <a:pt x="1476463" y="1531670"/>
                </a:lnTo>
                <a:lnTo>
                  <a:pt x="1968614" y="765835"/>
                </a:lnTo>
                <a:lnTo>
                  <a:pt x="1476463" y="0"/>
                </a:lnTo>
                <a:close/>
              </a:path>
            </a:pathLst>
          </a:custGeom>
          <a:ln w="342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705446" y="3398400"/>
            <a:ext cx="2793660" cy="2192927"/>
          </a:xfrm>
          <a:custGeom>
            <a:avLst/>
            <a:gdLst/>
            <a:ahLst/>
            <a:cxnLst/>
            <a:rect l="l" t="t" r="r" b="b"/>
            <a:pathLst>
              <a:path w="2131060" h="1705610">
                <a:moveTo>
                  <a:pt x="0" y="0"/>
                </a:moveTo>
                <a:lnTo>
                  <a:pt x="2130552" y="0"/>
                </a:lnTo>
                <a:lnTo>
                  <a:pt x="2130552" y="1705356"/>
                </a:lnTo>
                <a:lnTo>
                  <a:pt x="0" y="1705356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729340" y="3417692"/>
            <a:ext cx="2581388" cy="1970042"/>
          </a:xfrm>
          <a:custGeom>
            <a:avLst/>
            <a:gdLst/>
            <a:ahLst/>
            <a:cxnLst/>
            <a:rect l="l" t="t" r="r" b="b"/>
            <a:pathLst>
              <a:path w="1969135" h="1532254">
                <a:moveTo>
                  <a:pt x="1476463" y="0"/>
                </a:moveTo>
                <a:lnTo>
                  <a:pt x="492150" y="0"/>
                </a:lnTo>
                <a:lnTo>
                  <a:pt x="0" y="765835"/>
                </a:lnTo>
                <a:lnTo>
                  <a:pt x="492150" y="1531670"/>
                </a:lnTo>
                <a:lnTo>
                  <a:pt x="1476463" y="1531670"/>
                </a:lnTo>
                <a:lnTo>
                  <a:pt x="1968614" y="765835"/>
                </a:lnTo>
                <a:lnTo>
                  <a:pt x="147646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729340" y="3417692"/>
            <a:ext cx="2581388" cy="1970042"/>
          </a:xfrm>
          <a:custGeom>
            <a:avLst/>
            <a:gdLst/>
            <a:ahLst/>
            <a:cxnLst/>
            <a:rect l="l" t="t" r="r" b="b"/>
            <a:pathLst>
              <a:path w="1969135" h="1532254">
                <a:moveTo>
                  <a:pt x="1476463" y="1531670"/>
                </a:moveTo>
                <a:lnTo>
                  <a:pt x="492150" y="1531670"/>
                </a:lnTo>
                <a:lnTo>
                  <a:pt x="0" y="765835"/>
                </a:lnTo>
                <a:lnTo>
                  <a:pt x="492150" y="0"/>
                </a:lnTo>
                <a:lnTo>
                  <a:pt x="1476463" y="0"/>
                </a:lnTo>
                <a:lnTo>
                  <a:pt x="1968614" y="765835"/>
                </a:lnTo>
                <a:lnTo>
                  <a:pt x="1476463" y="1531670"/>
                </a:lnTo>
                <a:close/>
              </a:path>
            </a:pathLst>
          </a:custGeom>
          <a:ln w="342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4142340" y="739379"/>
            <a:ext cx="1693178" cy="8848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511" marR="6605" algn="ctr">
              <a:lnSpc>
                <a:spcPts val="2339"/>
              </a:lnSpc>
            </a:pPr>
            <a:r>
              <a:rPr sz="2300" b="0" spc="-13" dirty="0"/>
              <a:t>B</a:t>
            </a:r>
            <a:r>
              <a:rPr sz="2300" b="0" spc="-33" dirty="0"/>
              <a:t>a</a:t>
            </a:r>
            <a:r>
              <a:rPr sz="2300" b="0" dirty="0"/>
              <a:t>c</a:t>
            </a:r>
            <a:r>
              <a:rPr sz="2300" b="0" spc="-59" dirty="0"/>
              <a:t>k</a:t>
            </a:r>
            <a:r>
              <a:rPr sz="2300" b="0" spc="-26" dirty="0"/>
              <a:t>g</a:t>
            </a:r>
            <a:r>
              <a:rPr sz="2300" b="0" spc="-20" dirty="0"/>
              <a:t>r</a:t>
            </a:r>
            <a:r>
              <a:rPr sz="2300" b="0" spc="-26" dirty="0"/>
              <a:t>ou</a:t>
            </a:r>
            <a:r>
              <a:rPr sz="2300" b="0" spc="-20" dirty="0"/>
              <a:t>n</a:t>
            </a:r>
            <a:r>
              <a:rPr sz="2300" b="0" spc="-33" dirty="0"/>
              <a:t>d</a:t>
            </a:r>
            <a:r>
              <a:rPr sz="2300" b="0" dirty="0"/>
              <a:t>,  </a:t>
            </a:r>
            <a:r>
              <a:rPr sz="2300" b="0" spc="-33" dirty="0"/>
              <a:t>KPI </a:t>
            </a:r>
            <a:r>
              <a:rPr sz="2300" b="0" spc="-20" dirty="0"/>
              <a:t>stories,  </a:t>
            </a:r>
            <a:r>
              <a:rPr sz="2300" b="0" spc="-13" dirty="0"/>
              <a:t>and</a:t>
            </a:r>
            <a:r>
              <a:rPr sz="2300" b="0" spc="-124" dirty="0"/>
              <a:t> </a:t>
            </a:r>
            <a:r>
              <a:rPr sz="2300" b="0" spc="-13" dirty="0"/>
              <a:t>the</a:t>
            </a:r>
            <a:endParaRPr sz="2300" dirty="0"/>
          </a:p>
        </p:txBody>
      </p:sp>
      <p:sp>
        <p:nvSpPr>
          <p:cNvPr id="15" name="object 15"/>
          <p:cNvSpPr txBox="1"/>
          <p:nvPr/>
        </p:nvSpPr>
        <p:spPr>
          <a:xfrm>
            <a:off x="4318853" y="1617675"/>
            <a:ext cx="1340224" cy="5899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511" marR="6605" indent="48706">
              <a:lnSpc>
                <a:spcPts val="2339"/>
              </a:lnSpc>
            </a:pPr>
            <a:r>
              <a:rPr spc="-13" dirty="0">
                <a:latin typeface="Arial"/>
                <a:cs typeface="Arial"/>
              </a:rPr>
              <a:t>balanced  </a:t>
            </a:r>
            <a:r>
              <a:rPr spc="-7" dirty="0">
                <a:latin typeface="Arial"/>
                <a:cs typeface="Arial"/>
              </a:rPr>
              <a:t>s</a:t>
            </a:r>
            <a:r>
              <a:rPr dirty="0">
                <a:latin typeface="Arial"/>
                <a:cs typeface="Arial"/>
              </a:rPr>
              <a:t>c</a:t>
            </a:r>
            <a:r>
              <a:rPr spc="-33" dirty="0">
                <a:latin typeface="Arial"/>
                <a:cs typeface="Arial"/>
              </a:rPr>
              <a:t>or</a:t>
            </a:r>
            <a:r>
              <a:rPr spc="-7" dirty="0">
                <a:latin typeface="Arial"/>
                <a:cs typeface="Arial"/>
              </a:rPr>
              <a:t>e</a:t>
            </a:r>
            <a:r>
              <a:rPr spc="7" dirty="0">
                <a:latin typeface="Arial"/>
                <a:cs typeface="Arial"/>
              </a:rPr>
              <a:t>c</a:t>
            </a:r>
            <a:r>
              <a:rPr spc="-46" dirty="0">
                <a:latin typeface="Arial"/>
                <a:cs typeface="Arial"/>
              </a:rPr>
              <a:t>a</a:t>
            </a:r>
            <a:r>
              <a:rPr spc="-7" dirty="0">
                <a:latin typeface="Arial"/>
                <a:cs typeface="Arial"/>
              </a:rPr>
              <a:t>rd</a:t>
            </a:r>
            <a:endParaRPr dirty="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973672" y="1826679"/>
            <a:ext cx="1838853" cy="10002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511" marR="6605" indent="4127" algn="ctr">
              <a:lnSpc>
                <a:spcPts val="2601"/>
              </a:lnSpc>
            </a:pPr>
            <a:r>
              <a:rPr dirty="0">
                <a:latin typeface="Arial"/>
                <a:cs typeface="Arial"/>
              </a:rPr>
              <a:t>Myths </a:t>
            </a:r>
            <a:r>
              <a:rPr spc="-20" dirty="0">
                <a:latin typeface="Arial"/>
                <a:cs typeface="Arial"/>
              </a:rPr>
              <a:t>of  </a:t>
            </a:r>
            <a:r>
              <a:rPr spc="-13" dirty="0">
                <a:latin typeface="Arial"/>
                <a:cs typeface="Arial"/>
              </a:rPr>
              <a:t>performance  m</a:t>
            </a:r>
            <a:r>
              <a:rPr spc="-26" dirty="0">
                <a:latin typeface="Arial"/>
                <a:cs typeface="Arial"/>
              </a:rPr>
              <a:t>e</a:t>
            </a:r>
            <a:r>
              <a:rPr spc="-20" dirty="0">
                <a:latin typeface="Arial"/>
                <a:cs typeface="Arial"/>
              </a:rPr>
              <a:t>a</a:t>
            </a:r>
            <a:r>
              <a:rPr spc="-26" dirty="0">
                <a:latin typeface="Arial"/>
                <a:cs typeface="Arial"/>
              </a:rPr>
              <a:t>s</a:t>
            </a:r>
            <a:r>
              <a:rPr spc="-39" dirty="0">
                <a:latin typeface="Arial"/>
                <a:cs typeface="Arial"/>
              </a:rPr>
              <a:t>u</a:t>
            </a:r>
            <a:r>
              <a:rPr spc="-26" dirty="0">
                <a:latin typeface="Arial"/>
                <a:cs typeface="Arial"/>
              </a:rPr>
              <a:t>re</a:t>
            </a:r>
            <a:r>
              <a:rPr spc="-13" dirty="0">
                <a:latin typeface="Arial"/>
                <a:cs typeface="Arial"/>
              </a:rPr>
              <a:t>m</a:t>
            </a:r>
            <a:r>
              <a:rPr spc="-26" dirty="0">
                <a:latin typeface="Arial"/>
                <a:cs typeface="Arial"/>
              </a:rPr>
              <a:t>e</a:t>
            </a:r>
            <a:r>
              <a:rPr spc="-33" dirty="0">
                <a:latin typeface="Arial"/>
                <a:cs typeface="Arial"/>
              </a:rPr>
              <a:t>nt</a:t>
            </a:r>
            <a:endParaRPr dirty="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644445" y="4376827"/>
            <a:ext cx="2807811" cy="390757"/>
          </a:xfrm>
          <a:prstGeom prst="rect">
            <a:avLst/>
          </a:prstGeom>
        </p:spPr>
        <p:txBody>
          <a:bodyPr vert="horz" wrap="square" lIns="0" tIns="34673" rIns="0" bIns="0" rtlCol="0">
            <a:spAutoFit/>
          </a:bodyPr>
          <a:lstStyle/>
          <a:p>
            <a:pPr>
              <a:spcBef>
                <a:spcPts val="273"/>
              </a:spcBef>
            </a:pPr>
            <a:r>
              <a:rPr spc="-7" dirty="0">
                <a:latin typeface="Arial"/>
                <a:cs typeface="Arial"/>
              </a:rPr>
              <a:t>e</a:t>
            </a:r>
            <a:endParaRPr dirty="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120418" y="3790907"/>
            <a:ext cx="1609933" cy="13336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685" marR="6605" indent="96587" algn="ctr">
              <a:lnSpc>
                <a:spcPts val="2601"/>
              </a:lnSpc>
            </a:pPr>
            <a:r>
              <a:rPr spc="-59" dirty="0">
                <a:latin typeface="Arial"/>
                <a:cs typeface="Arial"/>
              </a:rPr>
              <a:t>F</a:t>
            </a:r>
            <a:r>
              <a:rPr spc="-26" dirty="0">
                <a:latin typeface="Arial"/>
                <a:cs typeface="Arial"/>
              </a:rPr>
              <a:t>ou</a:t>
            </a:r>
            <a:r>
              <a:rPr spc="-20" dirty="0">
                <a:latin typeface="Arial"/>
                <a:cs typeface="Arial"/>
              </a:rPr>
              <a:t>n</a:t>
            </a:r>
            <a:r>
              <a:rPr spc="-7" dirty="0">
                <a:latin typeface="Arial"/>
                <a:cs typeface="Arial"/>
              </a:rPr>
              <a:t>d</a:t>
            </a:r>
            <a:r>
              <a:rPr spc="-52" dirty="0">
                <a:latin typeface="Arial"/>
                <a:cs typeface="Arial"/>
              </a:rPr>
              <a:t>a</a:t>
            </a:r>
            <a:r>
              <a:rPr spc="-13" dirty="0">
                <a:latin typeface="Arial"/>
                <a:cs typeface="Arial"/>
              </a:rPr>
              <a:t>t</a:t>
            </a:r>
            <a:r>
              <a:rPr spc="-20" dirty="0">
                <a:latin typeface="Arial"/>
                <a:cs typeface="Arial"/>
              </a:rPr>
              <a:t>io</a:t>
            </a:r>
            <a:r>
              <a:rPr spc="-7" dirty="0">
                <a:latin typeface="Arial"/>
                <a:cs typeface="Arial"/>
              </a:rPr>
              <a:t>n  </a:t>
            </a:r>
            <a:r>
              <a:rPr spc="-20" dirty="0">
                <a:latin typeface="Arial"/>
                <a:cs typeface="Arial"/>
              </a:rPr>
              <a:t>stones </a:t>
            </a:r>
            <a:r>
              <a:rPr spc="-13" dirty="0">
                <a:latin typeface="Arial"/>
                <a:cs typeface="Arial"/>
              </a:rPr>
              <a:t>and  the </a:t>
            </a:r>
            <a:r>
              <a:rPr spc="-26" dirty="0">
                <a:latin typeface="Arial"/>
                <a:cs typeface="Arial"/>
              </a:rPr>
              <a:t>six-stag  </a:t>
            </a:r>
            <a:r>
              <a:rPr spc="-13" dirty="0">
                <a:latin typeface="Arial"/>
                <a:cs typeface="Arial"/>
              </a:rPr>
              <a:t>process</a:t>
            </a:r>
            <a:endParaRPr dirty="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408109" y="2091497"/>
            <a:ext cx="1192882" cy="6668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0232" marR="6605" indent="-224545">
              <a:lnSpc>
                <a:spcPts val="2601"/>
              </a:lnSpc>
            </a:pPr>
            <a:r>
              <a:rPr spc="-13" dirty="0">
                <a:latin typeface="Arial"/>
                <a:cs typeface="Arial"/>
              </a:rPr>
              <a:t>The</a:t>
            </a:r>
            <a:r>
              <a:rPr spc="-111" dirty="0">
                <a:latin typeface="Arial"/>
                <a:cs typeface="Arial"/>
              </a:rPr>
              <a:t> </a:t>
            </a:r>
            <a:r>
              <a:rPr spc="-13" dirty="0">
                <a:latin typeface="Arial"/>
                <a:cs typeface="Arial"/>
              </a:rPr>
              <a:t>next  </a:t>
            </a:r>
            <a:r>
              <a:rPr spc="-20" dirty="0">
                <a:latin typeface="Arial"/>
                <a:cs typeface="Arial"/>
              </a:rPr>
              <a:t>steps</a:t>
            </a:r>
            <a:endParaRPr dirty="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403175" y="3103772"/>
            <a:ext cx="1135444" cy="6001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511"/>
            <a:r>
              <a:rPr sz="3900" b="1" spc="-7" dirty="0">
                <a:latin typeface="Arial"/>
                <a:cs typeface="Arial"/>
              </a:rPr>
              <a:t>K</a:t>
            </a:r>
            <a:r>
              <a:rPr sz="3900" b="1" spc="-59" dirty="0">
                <a:latin typeface="Arial"/>
                <a:cs typeface="Arial"/>
              </a:rPr>
              <a:t>P</a:t>
            </a:r>
            <a:r>
              <a:rPr sz="3900" b="1" spc="-13" dirty="0">
                <a:latin typeface="Arial"/>
                <a:cs typeface="Arial"/>
              </a:rPr>
              <a:t>I</a:t>
            </a:r>
            <a:r>
              <a:rPr sz="3900" b="1" spc="-7" dirty="0">
                <a:latin typeface="Arial"/>
                <a:cs typeface="Arial"/>
              </a:rPr>
              <a:t>s</a:t>
            </a:r>
            <a:endParaRPr sz="3900" dirty="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4768850" y="2208099"/>
            <a:ext cx="372930" cy="533128"/>
          </a:xfrm>
          <a:custGeom>
            <a:avLst/>
            <a:gdLst/>
            <a:ahLst/>
            <a:cxnLst/>
            <a:rect l="l" t="t" r="r" b="b"/>
            <a:pathLst>
              <a:path w="284479" h="414655">
                <a:moveTo>
                  <a:pt x="141490" y="0"/>
                </a:moveTo>
                <a:lnTo>
                  <a:pt x="0" y="128955"/>
                </a:lnTo>
                <a:lnTo>
                  <a:pt x="60045" y="129298"/>
                </a:lnTo>
                <a:lnTo>
                  <a:pt x="60045" y="414654"/>
                </a:lnTo>
                <a:lnTo>
                  <a:pt x="224396" y="414654"/>
                </a:lnTo>
                <a:lnTo>
                  <a:pt x="224396" y="129895"/>
                </a:lnTo>
                <a:lnTo>
                  <a:pt x="284011" y="129895"/>
                </a:lnTo>
                <a:lnTo>
                  <a:pt x="141490" y="0"/>
                </a:lnTo>
                <a:close/>
              </a:path>
              <a:path w="284479" h="414655">
                <a:moveTo>
                  <a:pt x="284011" y="129895"/>
                </a:moveTo>
                <a:lnTo>
                  <a:pt x="224396" y="129895"/>
                </a:lnTo>
                <a:lnTo>
                  <a:pt x="284429" y="130276"/>
                </a:lnTo>
                <a:lnTo>
                  <a:pt x="284011" y="12989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822654" y="2684583"/>
            <a:ext cx="525266" cy="432707"/>
          </a:xfrm>
          <a:custGeom>
            <a:avLst/>
            <a:gdLst/>
            <a:ahLst/>
            <a:cxnLst/>
            <a:rect l="l" t="t" r="r" b="b"/>
            <a:pathLst>
              <a:path w="400685" h="336550">
                <a:moveTo>
                  <a:pt x="399964" y="193840"/>
                </a:moveTo>
                <a:lnTo>
                  <a:pt x="71259" y="193840"/>
                </a:lnTo>
                <a:lnTo>
                  <a:pt x="318376" y="336511"/>
                </a:lnTo>
                <a:lnTo>
                  <a:pt x="400557" y="194182"/>
                </a:lnTo>
                <a:lnTo>
                  <a:pt x="399964" y="193840"/>
                </a:lnTo>
                <a:close/>
              </a:path>
              <a:path w="400685" h="336550">
                <a:moveTo>
                  <a:pt x="184289" y="0"/>
                </a:moveTo>
                <a:lnTo>
                  <a:pt x="0" y="58661"/>
                </a:lnTo>
                <a:lnTo>
                  <a:pt x="40944" y="245656"/>
                </a:lnTo>
                <a:lnTo>
                  <a:pt x="71259" y="193840"/>
                </a:lnTo>
                <a:lnTo>
                  <a:pt x="399964" y="193840"/>
                </a:lnTo>
                <a:lnTo>
                  <a:pt x="153949" y="51803"/>
                </a:lnTo>
                <a:lnTo>
                  <a:pt x="184289" y="0"/>
                </a:lnTo>
                <a:close/>
              </a:path>
            </a:pathLst>
          </a:custGeom>
          <a:solidFill>
            <a:srgbClr val="6D6F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619403" y="2730873"/>
            <a:ext cx="525266" cy="432707"/>
          </a:xfrm>
          <a:custGeom>
            <a:avLst/>
            <a:gdLst/>
            <a:ahLst/>
            <a:cxnLst/>
            <a:rect l="l" t="t" r="r" b="b"/>
            <a:pathLst>
              <a:path w="400685" h="336550">
                <a:moveTo>
                  <a:pt x="216268" y="0"/>
                </a:moveTo>
                <a:lnTo>
                  <a:pt x="246608" y="51803"/>
                </a:lnTo>
                <a:lnTo>
                  <a:pt x="0" y="194182"/>
                </a:lnTo>
                <a:lnTo>
                  <a:pt x="82181" y="336511"/>
                </a:lnTo>
                <a:lnTo>
                  <a:pt x="329298" y="193840"/>
                </a:lnTo>
                <a:lnTo>
                  <a:pt x="370958" y="193840"/>
                </a:lnTo>
                <a:lnTo>
                  <a:pt x="400558" y="58661"/>
                </a:lnTo>
                <a:lnTo>
                  <a:pt x="216268" y="0"/>
                </a:lnTo>
                <a:close/>
              </a:path>
              <a:path w="400685" h="336550">
                <a:moveTo>
                  <a:pt x="370958" y="193840"/>
                </a:moveTo>
                <a:lnTo>
                  <a:pt x="329298" y="193840"/>
                </a:lnTo>
                <a:lnTo>
                  <a:pt x="359613" y="245656"/>
                </a:lnTo>
                <a:lnTo>
                  <a:pt x="370958" y="1938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799375" y="3732207"/>
            <a:ext cx="524435" cy="433524"/>
          </a:xfrm>
          <a:custGeom>
            <a:avLst/>
            <a:gdLst/>
            <a:ahLst/>
            <a:cxnLst/>
            <a:rect l="l" t="t" r="r" b="b"/>
            <a:pathLst>
              <a:path w="400050" h="337185">
                <a:moveTo>
                  <a:pt x="41351" y="90195"/>
                </a:moveTo>
                <a:lnTo>
                  <a:pt x="0" y="279133"/>
                </a:lnTo>
                <a:lnTo>
                  <a:pt x="182422" y="337172"/>
                </a:lnTo>
                <a:lnTo>
                  <a:pt x="152704" y="285013"/>
                </a:lnTo>
                <a:lnTo>
                  <a:pt x="399746" y="142379"/>
                </a:lnTo>
                <a:lnTo>
                  <a:pt x="71043" y="142379"/>
                </a:lnTo>
                <a:lnTo>
                  <a:pt x="41351" y="90195"/>
                </a:lnTo>
                <a:close/>
              </a:path>
              <a:path w="400050" h="337185">
                <a:moveTo>
                  <a:pt x="317652" y="0"/>
                </a:moveTo>
                <a:lnTo>
                  <a:pt x="71043" y="142379"/>
                </a:lnTo>
                <a:lnTo>
                  <a:pt x="399746" y="142379"/>
                </a:lnTo>
                <a:lnTo>
                  <a:pt x="317652" y="0"/>
                </a:lnTo>
                <a:close/>
              </a:path>
            </a:pathLst>
          </a:custGeom>
          <a:solidFill>
            <a:srgbClr val="6D6F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658611" y="4376827"/>
            <a:ext cx="2793660" cy="2192927"/>
          </a:xfrm>
          <a:custGeom>
            <a:avLst/>
            <a:gdLst/>
            <a:ahLst/>
            <a:cxnLst/>
            <a:rect l="l" t="t" r="r" b="b"/>
            <a:pathLst>
              <a:path w="2131060" h="1705610">
                <a:moveTo>
                  <a:pt x="0" y="0"/>
                </a:moveTo>
                <a:lnTo>
                  <a:pt x="2130552" y="0"/>
                </a:lnTo>
                <a:lnTo>
                  <a:pt x="2130552" y="1705356"/>
                </a:lnTo>
                <a:lnTo>
                  <a:pt x="0" y="1705356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682505" y="4396107"/>
            <a:ext cx="2581388" cy="1970042"/>
          </a:xfrm>
          <a:custGeom>
            <a:avLst/>
            <a:gdLst/>
            <a:ahLst/>
            <a:cxnLst/>
            <a:rect l="l" t="t" r="r" b="b"/>
            <a:pathLst>
              <a:path w="1969135" h="1532254">
                <a:moveTo>
                  <a:pt x="1476463" y="0"/>
                </a:moveTo>
                <a:lnTo>
                  <a:pt x="492150" y="0"/>
                </a:lnTo>
                <a:lnTo>
                  <a:pt x="0" y="765835"/>
                </a:lnTo>
                <a:lnTo>
                  <a:pt x="492150" y="1531670"/>
                </a:lnTo>
                <a:lnTo>
                  <a:pt x="1476463" y="1531670"/>
                </a:lnTo>
                <a:lnTo>
                  <a:pt x="1968614" y="765835"/>
                </a:lnTo>
                <a:lnTo>
                  <a:pt x="147646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3682505" y="4396107"/>
            <a:ext cx="2581388" cy="1970042"/>
          </a:xfrm>
          <a:custGeom>
            <a:avLst/>
            <a:gdLst/>
            <a:ahLst/>
            <a:cxnLst/>
            <a:rect l="l" t="t" r="r" b="b"/>
            <a:pathLst>
              <a:path w="1969135" h="1532254">
                <a:moveTo>
                  <a:pt x="1476463" y="1531670"/>
                </a:moveTo>
                <a:lnTo>
                  <a:pt x="492150" y="1531670"/>
                </a:lnTo>
                <a:lnTo>
                  <a:pt x="0" y="765835"/>
                </a:lnTo>
                <a:lnTo>
                  <a:pt x="492150" y="0"/>
                </a:lnTo>
                <a:lnTo>
                  <a:pt x="1476463" y="0"/>
                </a:lnTo>
                <a:lnTo>
                  <a:pt x="1968614" y="765835"/>
                </a:lnTo>
                <a:lnTo>
                  <a:pt x="1476463" y="1531670"/>
                </a:lnTo>
                <a:close/>
              </a:path>
            </a:pathLst>
          </a:custGeom>
          <a:ln w="342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4414146" y="4878230"/>
            <a:ext cx="1112967" cy="10002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511" marR="6605" indent="85855" algn="just">
              <a:lnSpc>
                <a:spcPts val="2601"/>
              </a:lnSpc>
            </a:pPr>
            <a:r>
              <a:rPr spc="-13" dirty="0">
                <a:latin typeface="Arial"/>
                <a:cs typeface="Arial"/>
              </a:rPr>
              <a:t>Critical  </a:t>
            </a:r>
            <a:r>
              <a:rPr spc="-26" dirty="0">
                <a:latin typeface="Arial"/>
                <a:cs typeface="Arial"/>
              </a:rPr>
              <a:t>s</a:t>
            </a:r>
            <a:r>
              <a:rPr spc="-7" dirty="0">
                <a:latin typeface="Arial"/>
                <a:cs typeface="Arial"/>
              </a:rPr>
              <a:t>u</a:t>
            </a:r>
            <a:r>
              <a:rPr dirty="0">
                <a:latin typeface="Arial"/>
                <a:cs typeface="Arial"/>
              </a:rPr>
              <a:t>c</a:t>
            </a:r>
            <a:r>
              <a:rPr spc="-7" dirty="0">
                <a:latin typeface="Arial"/>
                <a:cs typeface="Arial"/>
              </a:rPr>
              <a:t>c</a:t>
            </a:r>
            <a:r>
              <a:rPr spc="-20" dirty="0">
                <a:latin typeface="Arial"/>
                <a:cs typeface="Arial"/>
              </a:rPr>
              <a:t>e</a:t>
            </a:r>
            <a:r>
              <a:rPr spc="-7" dirty="0">
                <a:latin typeface="Arial"/>
                <a:cs typeface="Arial"/>
              </a:rPr>
              <a:t>s</a:t>
            </a:r>
            <a:r>
              <a:rPr dirty="0">
                <a:latin typeface="Arial"/>
                <a:cs typeface="Arial"/>
              </a:rPr>
              <a:t>s  </a:t>
            </a:r>
            <a:r>
              <a:rPr spc="-20" dirty="0">
                <a:latin typeface="Arial"/>
                <a:cs typeface="Arial"/>
              </a:rPr>
              <a:t>factors</a:t>
            </a:r>
            <a:endParaRPr dirty="0">
              <a:latin typeface="Arial"/>
              <a:cs typeface="Arial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4768850" y="4098145"/>
            <a:ext cx="372930" cy="533128"/>
          </a:xfrm>
          <a:custGeom>
            <a:avLst/>
            <a:gdLst/>
            <a:ahLst/>
            <a:cxnLst/>
            <a:rect l="l" t="t" r="r" b="b"/>
            <a:pathLst>
              <a:path w="284479" h="414654">
                <a:moveTo>
                  <a:pt x="224396" y="0"/>
                </a:moveTo>
                <a:lnTo>
                  <a:pt x="60045" y="0"/>
                </a:lnTo>
                <a:lnTo>
                  <a:pt x="60045" y="285356"/>
                </a:lnTo>
                <a:lnTo>
                  <a:pt x="0" y="285699"/>
                </a:lnTo>
                <a:lnTo>
                  <a:pt x="141490" y="414655"/>
                </a:lnTo>
                <a:lnTo>
                  <a:pt x="284011" y="284759"/>
                </a:lnTo>
                <a:lnTo>
                  <a:pt x="224396" y="284759"/>
                </a:lnTo>
                <a:lnTo>
                  <a:pt x="224396" y="0"/>
                </a:lnTo>
                <a:close/>
              </a:path>
              <a:path w="284479" h="414654">
                <a:moveTo>
                  <a:pt x="284429" y="284378"/>
                </a:moveTo>
                <a:lnTo>
                  <a:pt x="224396" y="284759"/>
                </a:lnTo>
                <a:lnTo>
                  <a:pt x="284011" y="284759"/>
                </a:lnTo>
                <a:lnTo>
                  <a:pt x="284429" y="284378"/>
                </a:lnTo>
                <a:close/>
              </a:path>
            </a:pathLst>
          </a:custGeom>
          <a:solidFill>
            <a:srgbClr val="6D6F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604915" y="3413912"/>
            <a:ext cx="2793660" cy="2192927"/>
          </a:xfrm>
          <a:custGeom>
            <a:avLst/>
            <a:gdLst/>
            <a:ahLst/>
            <a:cxnLst/>
            <a:rect l="l" t="t" r="r" b="b"/>
            <a:pathLst>
              <a:path w="2131060" h="1705610">
                <a:moveTo>
                  <a:pt x="0" y="0"/>
                </a:moveTo>
                <a:lnTo>
                  <a:pt x="2130552" y="0"/>
                </a:lnTo>
                <a:lnTo>
                  <a:pt x="2130552" y="1705356"/>
                </a:lnTo>
                <a:lnTo>
                  <a:pt x="0" y="1705356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628824" y="3433195"/>
            <a:ext cx="2581388" cy="1970042"/>
          </a:xfrm>
          <a:custGeom>
            <a:avLst/>
            <a:gdLst/>
            <a:ahLst/>
            <a:cxnLst/>
            <a:rect l="l" t="t" r="r" b="b"/>
            <a:pathLst>
              <a:path w="1969135" h="1532254">
                <a:moveTo>
                  <a:pt x="1476463" y="0"/>
                </a:moveTo>
                <a:lnTo>
                  <a:pt x="492150" y="0"/>
                </a:lnTo>
                <a:lnTo>
                  <a:pt x="0" y="765835"/>
                </a:lnTo>
                <a:lnTo>
                  <a:pt x="492150" y="1531670"/>
                </a:lnTo>
                <a:lnTo>
                  <a:pt x="1476463" y="1531670"/>
                </a:lnTo>
                <a:lnTo>
                  <a:pt x="1968614" y="765835"/>
                </a:lnTo>
                <a:lnTo>
                  <a:pt x="147646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628824" y="3433195"/>
            <a:ext cx="2581388" cy="1970042"/>
          </a:xfrm>
          <a:custGeom>
            <a:avLst/>
            <a:gdLst/>
            <a:ahLst/>
            <a:cxnLst/>
            <a:rect l="l" t="t" r="r" b="b"/>
            <a:pathLst>
              <a:path w="1969135" h="1532254">
                <a:moveTo>
                  <a:pt x="1476463" y="1531670"/>
                </a:moveTo>
                <a:lnTo>
                  <a:pt x="492150" y="1531670"/>
                </a:lnTo>
                <a:lnTo>
                  <a:pt x="0" y="765835"/>
                </a:lnTo>
                <a:lnTo>
                  <a:pt x="492150" y="0"/>
                </a:lnTo>
                <a:lnTo>
                  <a:pt x="1476463" y="0"/>
                </a:lnTo>
                <a:lnTo>
                  <a:pt x="1968614" y="765835"/>
                </a:lnTo>
                <a:lnTo>
                  <a:pt x="1476463" y="1531670"/>
                </a:lnTo>
                <a:close/>
              </a:path>
            </a:pathLst>
          </a:custGeom>
          <a:ln w="342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6166830" y="4050614"/>
            <a:ext cx="1439284" cy="6668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5916" marR="6605" indent="-240232">
              <a:lnSpc>
                <a:spcPts val="2601"/>
              </a:lnSpc>
            </a:pPr>
            <a:r>
              <a:rPr spc="-33" dirty="0">
                <a:latin typeface="Arial"/>
                <a:cs typeface="Arial"/>
              </a:rPr>
              <a:t>Four</a:t>
            </a:r>
            <a:r>
              <a:rPr spc="-104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types  </a:t>
            </a:r>
            <a:r>
              <a:rPr spc="-20" dirty="0">
                <a:latin typeface="Arial"/>
                <a:cs typeface="Arial"/>
              </a:rPr>
              <a:t>of</a:t>
            </a:r>
            <a:r>
              <a:rPr spc="-124" dirty="0">
                <a:latin typeface="Arial"/>
                <a:cs typeface="Arial"/>
              </a:rPr>
              <a:t> </a:t>
            </a:r>
            <a:r>
              <a:rPr spc="-20" dirty="0">
                <a:latin typeface="Arial"/>
                <a:cs typeface="Arial"/>
              </a:rPr>
              <a:t>PMs</a:t>
            </a:r>
            <a:endParaRPr dirty="0">
              <a:latin typeface="Arial"/>
              <a:cs typeface="Arial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5643623" y="3685932"/>
            <a:ext cx="524435" cy="433524"/>
          </a:xfrm>
          <a:custGeom>
            <a:avLst/>
            <a:gdLst/>
            <a:ahLst/>
            <a:cxnLst/>
            <a:rect l="l" t="t" r="r" b="b"/>
            <a:pathLst>
              <a:path w="400050" h="337185">
                <a:moveTo>
                  <a:pt x="82181" y="0"/>
                </a:moveTo>
                <a:lnTo>
                  <a:pt x="0" y="142328"/>
                </a:lnTo>
                <a:lnTo>
                  <a:pt x="247129" y="285013"/>
                </a:lnTo>
                <a:lnTo>
                  <a:pt x="217411" y="337172"/>
                </a:lnTo>
                <a:lnTo>
                  <a:pt x="399834" y="279133"/>
                </a:lnTo>
                <a:lnTo>
                  <a:pt x="369904" y="142379"/>
                </a:lnTo>
                <a:lnTo>
                  <a:pt x="328790" y="142379"/>
                </a:lnTo>
                <a:lnTo>
                  <a:pt x="82181" y="0"/>
                </a:lnTo>
                <a:close/>
              </a:path>
              <a:path w="400050" h="337185">
                <a:moveTo>
                  <a:pt x="358482" y="90195"/>
                </a:moveTo>
                <a:lnTo>
                  <a:pt x="328790" y="142379"/>
                </a:lnTo>
                <a:lnTo>
                  <a:pt x="369904" y="142379"/>
                </a:lnTo>
                <a:lnTo>
                  <a:pt x="358482" y="90195"/>
                </a:lnTo>
                <a:close/>
              </a:path>
            </a:pathLst>
          </a:custGeom>
          <a:solidFill>
            <a:srgbClr val="6D6F71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6900" y="400114"/>
            <a:ext cx="8298566" cy="16158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511" marR="6605" indent="-826" algn="ctr">
              <a:lnSpc>
                <a:spcPts val="4160"/>
              </a:lnSpc>
            </a:pPr>
            <a:r>
              <a:rPr spc="-13" dirty="0"/>
              <a:t>Some </a:t>
            </a:r>
            <a:r>
              <a:rPr spc="-26" dirty="0"/>
              <a:t>myths of </a:t>
            </a:r>
            <a:r>
              <a:rPr spc="-20" dirty="0"/>
              <a:t>performance  </a:t>
            </a:r>
            <a:r>
              <a:rPr spc="-26" dirty="0"/>
              <a:t>measurement </a:t>
            </a:r>
            <a:r>
              <a:rPr spc="-20" dirty="0"/>
              <a:t>that are </a:t>
            </a:r>
            <a:r>
              <a:rPr spc="-39" dirty="0"/>
              <a:t>undermining  </a:t>
            </a:r>
            <a:r>
              <a:rPr spc="-20" dirty="0"/>
              <a:t>performance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55285" y="2205668"/>
            <a:ext cx="8456727" cy="3483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78810" marR="1433128" indent="-462300">
              <a:lnSpc>
                <a:spcPts val="3511"/>
              </a:lnSpc>
              <a:buChar char="•"/>
              <a:tabLst>
                <a:tab pos="478810" algn="l"/>
                <a:tab pos="479636" algn="l"/>
              </a:tabLst>
            </a:pPr>
            <a:r>
              <a:rPr sz="3100" spc="-20" dirty="0">
                <a:latin typeface="Arial"/>
                <a:cs typeface="Arial"/>
              </a:rPr>
              <a:t>By </a:t>
            </a:r>
            <a:r>
              <a:rPr sz="3100" spc="-13" dirty="0">
                <a:latin typeface="Arial"/>
                <a:cs typeface="Arial"/>
              </a:rPr>
              <a:t>tying </a:t>
            </a:r>
            <a:r>
              <a:rPr sz="3100" spc="-46" dirty="0">
                <a:latin typeface="Arial"/>
                <a:cs typeface="Arial"/>
              </a:rPr>
              <a:t>KPIs </a:t>
            </a:r>
            <a:r>
              <a:rPr sz="3100" spc="-33" dirty="0">
                <a:latin typeface="Arial"/>
                <a:cs typeface="Arial"/>
              </a:rPr>
              <a:t>to </a:t>
            </a:r>
            <a:r>
              <a:rPr sz="3100" spc="-52" dirty="0">
                <a:latin typeface="Arial"/>
                <a:cs typeface="Arial"/>
              </a:rPr>
              <a:t>pay </a:t>
            </a:r>
            <a:r>
              <a:rPr sz="3100" spc="-39" dirty="0">
                <a:latin typeface="Arial"/>
                <a:cs typeface="Arial"/>
              </a:rPr>
              <a:t>you </a:t>
            </a:r>
            <a:r>
              <a:rPr sz="3100" spc="-33" dirty="0">
                <a:latin typeface="Arial"/>
                <a:cs typeface="Arial"/>
              </a:rPr>
              <a:t>will </a:t>
            </a:r>
            <a:r>
              <a:rPr sz="3100" spc="-26" dirty="0">
                <a:latin typeface="Arial"/>
                <a:cs typeface="Arial"/>
              </a:rPr>
              <a:t>increase  </a:t>
            </a:r>
            <a:r>
              <a:rPr sz="3100" spc="-20" dirty="0">
                <a:latin typeface="Arial"/>
                <a:cs typeface="Arial"/>
              </a:rPr>
              <a:t>performance</a:t>
            </a:r>
            <a:endParaRPr sz="3100" dirty="0">
              <a:latin typeface="Arial"/>
              <a:cs typeface="Arial"/>
            </a:endParaRPr>
          </a:p>
          <a:p>
            <a:pPr marL="478810" indent="-462300">
              <a:spcBef>
                <a:spcPts val="423"/>
              </a:spcBef>
              <a:buChar char="•"/>
              <a:tabLst>
                <a:tab pos="478810" algn="l"/>
                <a:tab pos="479636" algn="l"/>
              </a:tabLst>
            </a:pPr>
            <a:r>
              <a:rPr sz="3100" spc="-20" dirty="0">
                <a:latin typeface="Arial"/>
                <a:cs typeface="Arial"/>
              </a:rPr>
              <a:t>Most </a:t>
            </a:r>
            <a:r>
              <a:rPr sz="3100" spc="-33" dirty="0">
                <a:latin typeface="Arial"/>
                <a:cs typeface="Arial"/>
              </a:rPr>
              <a:t>measures lead to </a:t>
            </a:r>
            <a:r>
              <a:rPr sz="3100" spc="-26" dirty="0">
                <a:latin typeface="Arial"/>
                <a:cs typeface="Arial"/>
              </a:rPr>
              <a:t>better</a:t>
            </a:r>
            <a:r>
              <a:rPr sz="3100" spc="104" dirty="0">
                <a:latin typeface="Arial"/>
                <a:cs typeface="Arial"/>
              </a:rPr>
              <a:t> </a:t>
            </a:r>
            <a:r>
              <a:rPr sz="3100" spc="-20" dirty="0">
                <a:latin typeface="Arial"/>
                <a:cs typeface="Arial"/>
              </a:rPr>
              <a:t>performance</a:t>
            </a:r>
            <a:endParaRPr sz="3100" dirty="0">
              <a:latin typeface="Arial"/>
              <a:cs typeface="Arial"/>
            </a:endParaRPr>
          </a:p>
          <a:p>
            <a:pPr marL="478810" indent="-462300">
              <a:spcBef>
                <a:spcPts val="501"/>
              </a:spcBef>
              <a:buChar char="•"/>
              <a:tabLst>
                <a:tab pos="478810" algn="l"/>
                <a:tab pos="479636" algn="l"/>
              </a:tabLst>
            </a:pPr>
            <a:r>
              <a:rPr sz="3100" spc="-26" dirty="0">
                <a:latin typeface="Arial"/>
                <a:cs typeface="Arial"/>
              </a:rPr>
              <a:t>All </a:t>
            </a:r>
            <a:r>
              <a:rPr sz="3100" spc="-20" dirty="0">
                <a:latin typeface="Arial"/>
                <a:cs typeface="Arial"/>
              </a:rPr>
              <a:t>performance </a:t>
            </a:r>
            <a:r>
              <a:rPr sz="3100" spc="-33" dirty="0">
                <a:latin typeface="Arial"/>
                <a:cs typeface="Arial"/>
              </a:rPr>
              <a:t>measures are</a:t>
            </a:r>
            <a:r>
              <a:rPr sz="3100" spc="33" dirty="0">
                <a:latin typeface="Arial"/>
                <a:cs typeface="Arial"/>
              </a:rPr>
              <a:t> </a:t>
            </a:r>
            <a:r>
              <a:rPr sz="3100" spc="-46" dirty="0">
                <a:latin typeface="Arial"/>
                <a:cs typeface="Arial"/>
              </a:rPr>
              <a:t>KPIs</a:t>
            </a:r>
            <a:endParaRPr sz="3100" dirty="0">
              <a:latin typeface="Arial"/>
              <a:cs typeface="Arial"/>
            </a:endParaRPr>
          </a:p>
          <a:p>
            <a:pPr marL="478810" marR="459823" indent="-462300">
              <a:lnSpc>
                <a:spcPts val="3511"/>
              </a:lnSpc>
              <a:spcBef>
                <a:spcPts val="813"/>
              </a:spcBef>
              <a:buChar char="•"/>
              <a:tabLst>
                <a:tab pos="478810" algn="l"/>
                <a:tab pos="479636" algn="l"/>
              </a:tabLst>
            </a:pPr>
            <a:r>
              <a:rPr sz="3100" spc="-33" dirty="0">
                <a:latin typeface="Arial"/>
                <a:cs typeface="Arial"/>
              </a:rPr>
              <a:t>Monitoring </a:t>
            </a:r>
            <a:r>
              <a:rPr sz="3100" spc="-26" dirty="0">
                <a:latin typeface="Arial"/>
                <a:cs typeface="Arial"/>
              </a:rPr>
              <a:t>monthly </a:t>
            </a:r>
            <a:r>
              <a:rPr sz="3100" spc="-20" dirty="0">
                <a:latin typeface="Arial"/>
                <a:cs typeface="Arial"/>
              </a:rPr>
              <a:t>performance </a:t>
            </a:r>
            <a:r>
              <a:rPr sz="3100" spc="-33" dirty="0">
                <a:latin typeface="Arial"/>
                <a:cs typeface="Arial"/>
              </a:rPr>
              <a:t>measures  will </a:t>
            </a:r>
            <a:r>
              <a:rPr sz="3100" spc="-46" dirty="0">
                <a:latin typeface="Arial"/>
                <a:cs typeface="Arial"/>
              </a:rPr>
              <a:t>improve</a:t>
            </a:r>
            <a:r>
              <a:rPr sz="3100" dirty="0">
                <a:latin typeface="Arial"/>
                <a:cs typeface="Arial"/>
              </a:rPr>
              <a:t> </a:t>
            </a:r>
            <a:r>
              <a:rPr sz="3100" spc="-20" dirty="0">
                <a:latin typeface="Arial"/>
                <a:cs typeface="Arial"/>
              </a:rPr>
              <a:t>performance</a:t>
            </a:r>
            <a:endParaRPr sz="3100" dirty="0">
              <a:latin typeface="Arial"/>
              <a:cs typeface="Arial"/>
            </a:endParaRPr>
          </a:p>
          <a:p>
            <a:pPr marL="478810" indent="-462300">
              <a:spcBef>
                <a:spcPts val="423"/>
              </a:spcBef>
              <a:buChar char="•"/>
              <a:tabLst>
                <a:tab pos="478810" algn="l"/>
                <a:tab pos="479636" algn="l"/>
              </a:tabLst>
            </a:pPr>
            <a:r>
              <a:rPr sz="3100" spc="-46" dirty="0">
                <a:latin typeface="Arial"/>
                <a:cs typeface="Arial"/>
              </a:rPr>
              <a:t>KPIs </a:t>
            </a:r>
            <a:r>
              <a:rPr sz="3100" spc="-33" dirty="0">
                <a:latin typeface="Arial"/>
                <a:cs typeface="Arial"/>
              </a:rPr>
              <a:t>are </a:t>
            </a:r>
            <a:r>
              <a:rPr sz="3100" spc="-20" dirty="0">
                <a:latin typeface="Arial"/>
                <a:cs typeface="Arial"/>
              </a:rPr>
              <a:t>financial and non financial</a:t>
            </a:r>
            <a:r>
              <a:rPr sz="3100" spc="85" dirty="0">
                <a:latin typeface="Arial"/>
                <a:cs typeface="Arial"/>
              </a:rPr>
              <a:t> </a:t>
            </a:r>
            <a:r>
              <a:rPr sz="3100" spc="-26" dirty="0">
                <a:latin typeface="Arial"/>
                <a:cs typeface="Arial"/>
              </a:rPr>
              <a:t>indicators</a:t>
            </a:r>
            <a:endParaRPr sz="31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" y="5816582"/>
            <a:ext cx="9910993" cy="1034415"/>
          </a:xfrm>
          <a:custGeom>
            <a:avLst/>
            <a:gdLst/>
            <a:ahLst/>
            <a:cxnLst/>
            <a:rect l="l" t="t" r="r" b="b"/>
            <a:pathLst>
              <a:path w="7560309" h="804545">
                <a:moveTo>
                  <a:pt x="0" y="803998"/>
                </a:moveTo>
                <a:lnTo>
                  <a:pt x="7559992" y="803998"/>
                </a:lnTo>
                <a:lnTo>
                  <a:pt x="7559992" y="0"/>
                </a:lnTo>
                <a:lnTo>
                  <a:pt x="0" y="0"/>
                </a:lnTo>
                <a:lnTo>
                  <a:pt x="0" y="8039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55287" y="141715"/>
            <a:ext cx="8226973" cy="10772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35494" marR="6605" indent="-1519810">
              <a:lnSpc>
                <a:spcPts val="4160"/>
              </a:lnSpc>
            </a:pPr>
            <a:r>
              <a:rPr spc="20" dirty="0">
                <a:solidFill>
                  <a:srgbClr val="6D6F71"/>
                </a:solidFill>
              </a:rPr>
              <a:t>Myth: </a:t>
            </a:r>
            <a:r>
              <a:rPr spc="-26" dirty="0"/>
              <a:t>By tying </a:t>
            </a:r>
            <a:r>
              <a:rPr spc="-20" dirty="0"/>
              <a:t>KPIs </a:t>
            </a:r>
            <a:r>
              <a:rPr spc="-39" dirty="0"/>
              <a:t>to </a:t>
            </a:r>
            <a:r>
              <a:rPr spc="-46" dirty="0"/>
              <a:t>pay </a:t>
            </a:r>
            <a:r>
              <a:rPr spc="-59" dirty="0"/>
              <a:t>you </a:t>
            </a:r>
            <a:r>
              <a:rPr spc="-46" dirty="0"/>
              <a:t>will  </a:t>
            </a:r>
            <a:r>
              <a:rPr spc="-26" dirty="0"/>
              <a:t>increase</a:t>
            </a:r>
            <a:r>
              <a:rPr spc="-104" dirty="0"/>
              <a:t> </a:t>
            </a:r>
            <a:r>
              <a:rPr spc="-20" dirty="0"/>
              <a:t>performance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064500" y="1642591"/>
            <a:ext cx="4500987" cy="401744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78810" marR="237755" indent="-462300">
              <a:lnSpc>
                <a:spcPts val="3380"/>
              </a:lnSpc>
              <a:buChar char="•"/>
              <a:tabLst>
                <a:tab pos="478810" algn="l"/>
                <a:tab pos="479636" algn="l"/>
              </a:tabLst>
            </a:pPr>
            <a:r>
              <a:rPr sz="3100" spc="-33" dirty="0">
                <a:latin typeface="Arial"/>
                <a:cs typeface="Arial"/>
              </a:rPr>
              <a:t>What </a:t>
            </a:r>
            <a:r>
              <a:rPr sz="3100" spc="-20" dirty="0">
                <a:latin typeface="Arial"/>
                <a:cs typeface="Arial"/>
              </a:rPr>
              <a:t>happened </a:t>
            </a:r>
            <a:r>
              <a:rPr sz="3100" spc="-33" dirty="0">
                <a:latin typeface="Arial"/>
                <a:cs typeface="Arial"/>
              </a:rPr>
              <a:t>to  </a:t>
            </a:r>
            <a:r>
              <a:rPr sz="3100" spc="-39" dirty="0">
                <a:latin typeface="Arial"/>
                <a:cs typeface="Arial"/>
              </a:rPr>
              <a:t>Maslow’s </a:t>
            </a:r>
            <a:r>
              <a:rPr sz="3100" spc="-33" dirty="0">
                <a:latin typeface="Arial"/>
                <a:cs typeface="Arial"/>
              </a:rPr>
              <a:t>hierarchy </a:t>
            </a:r>
            <a:r>
              <a:rPr sz="3100" spc="-26" dirty="0">
                <a:latin typeface="Arial"/>
                <a:cs typeface="Arial"/>
              </a:rPr>
              <a:t>of  needs?</a:t>
            </a:r>
            <a:endParaRPr sz="3100" dirty="0">
              <a:latin typeface="Arial"/>
              <a:cs typeface="Arial"/>
            </a:endParaRPr>
          </a:p>
          <a:p>
            <a:pPr marL="478810" marR="6605" indent="-462300">
              <a:lnSpc>
                <a:spcPct val="92000"/>
              </a:lnSpc>
              <a:spcBef>
                <a:spcPts val="618"/>
              </a:spcBef>
              <a:buChar char="•"/>
              <a:tabLst>
                <a:tab pos="478810" algn="l"/>
                <a:tab pos="479636" algn="l"/>
              </a:tabLst>
            </a:pPr>
            <a:r>
              <a:rPr sz="3100" spc="-26" dirty="0">
                <a:latin typeface="Arial"/>
                <a:cs typeface="Arial"/>
              </a:rPr>
              <a:t>Performance with </a:t>
            </a:r>
            <a:r>
              <a:rPr sz="3100" spc="-46" dirty="0">
                <a:latin typeface="Arial"/>
                <a:cs typeface="Arial"/>
              </a:rPr>
              <a:t>KPIs  </a:t>
            </a:r>
            <a:r>
              <a:rPr sz="3100" spc="-26" dirty="0">
                <a:latin typeface="Arial"/>
                <a:cs typeface="Arial"/>
              </a:rPr>
              <a:t>should </a:t>
            </a:r>
            <a:r>
              <a:rPr sz="3100" spc="-13" dirty="0">
                <a:latin typeface="Arial"/>
                <a:cs typeface="Arial"/>
              </a:rPr>
              <a:t>be </a:t>
            </a:r>
            <a:r>
              <a:rPr sz="3100" spc="-39" dirty="0">
                <a:latin typeface="Arial"/>
                <a:cs typeface="Arial"/>
              </a:rPr>
              <a:t>treated </a:t>
            </a:r>
            <a:r>
              <a:rPr sz="3100" spc="-20" dirty="0">
                <a:latin typeface="Arial"/>
                <a:cs typeface="Arial"/>
              </a:rPr>
              <a:t>as  </a:t>
            </a:r>
            <a:r>
              <a:rPr sz="3100" spc="-7" dirty="0">
                <a:latin typeface="Arial"/>
                <a:cs typeface="Arial"/>
              </a:rPr>
              <a:t>a </a:t>
            </a:r>
            <a:r>
              <a:rPr sz="3100" spc="-13" dirty="0">
                <a:latin typeface="Arial"/>
                <a:cs typeface="Arial"/>
              </a:rPr>
              <a:t>‘ticket </a:t>
            </a:r>
            <a:r>
              <a:rPr sz="3100" spc="-33" dirty="0">
                <a:latin typeface="Arial"/>
                <a:cs typeface="Arial"/>
              </a:rPr>
              <a:t>to </a:t>
            </a:r>
            <a:r>
              <a:rPr sz="3100" spc="-20" dirty="0">
                <a:latin typeface="Arial"/>
                <a:cs typeface="Arial"/>
              </a:rPr>
              <a:t>the </a:t>
            </a:r>
            <a:r>
              <a:rPr sz="3100" spc="-33" dirty="0">
                <a:latin typeface="Arial"/>
                <a:cs typeface="Arial"/>
              </a:rPr>
              <a:t>game’</a:t>
            </a:r>
            <a:endParaRPr sz="3100" dirty="0">
              <a:latin typeface="Arial"/>
              <a:cs typeface="Arial"/>
            </a:endParaRPr>
          </a:p>
          <a:p>
            <a:pPr marL="478810">
              <a:spcBef>
                <a:spcPts val="156"/>
              </a:spcBef>
            </a:pPr>
            <a:r>
              <a:rPr sz="1800" spc="-13" dirty="0">
                <a:latin typeface="Arial"/>
                <a:cs typeface="Arial"/>
              </a:rPr>
              <a:t>Jack</a:t>
            </a:r>
            <a:r>
              <a:rPr sz="1800" spc="-98" dirty="0">
                <a:latin typeface="Arial"/>
                <a:cs typeface="Arial"/>
              </a:rPr>
              <a:t> </a:t>
            </a:r>
            <a:r>
              <a:rPr sz="1800" spc="-20" dirty="0">
                <a:latin typeface="Arial"/>
                <a:cs typeface="Arial"/>
              </a:rPr>
              <a:t>Welch</a:t>
            </a:r>
            <a:endParaRPr sz="1800" dirty="0">
              <a:latin typeface="Arial"/>
              <a:cs typeface="Arial"/>
            </a:endParaRPr>
          </a:p>
          <a:p>
            <a:pPr marL="478810" marR="85029" indent="-462300">
              <a:lnSpc>
                <a:spcPts val="3511"/>
              </a:lnSpc>
              <a:spcBef>
                <a:spcPts val="943"/>
              </a:spcBef>
              <a:buChar char="•"/>
              <a:tabLst>
                <a:tab pos="478810" algn="l"/>
                <a:tab pos="479636" algn="l"/>
              </a:tabLst>
            </a:pPr>
            <a:r>
              <a:rPr sz="3100" spc="-46" dirty="0">
                <a:latin typeface="Arial"/>
                <a:cs typeface="Arial"/>
              </a:rPr>
              <a:t>KPIs </a:t>
            </a:r>
            <a:r>
              <a:rPr sz="3100" spc="-33" dirty="0">
                <a:latin typeface="Arial"/>
                <a:cs typeface="Arial"/>
              </a:rPr>
              <a:t>are </a:t>
            </a:r>
            <a:r>
              <a:rPr sz="3100" spc="-26" dirty="0">
                <a:latin typeface="Arial"/>
                <a:cs typeface="Arial"/>
              </a:rPr>
              <a:t>too </a:t>
            </a:r>
            <a:r>
              <a:rPr sz="3100" spc="-20" dirty="0">
                <a:latin typeface="Arial"/>
                <a:cs typeface="Arial"/>
              </a:rPr>
              <a:t>important  </a:t>
            </a:r>
            <a:r>
              <a:rPr sz="3100" spc="-33" dirty="0">
                <a:latin typeface="Arial"/>
                <a:cs typeface="Arial"/>
              </a:rPr>
              <a:t>to </a:t>
            </a:r>
            <a:r>
              <a:rPr sz="3100" spc="-13" dirty="0">
                <a:latin typeface="Arial"/>
                <a:cs typeface="Arial"/>
              </a:rPr>
              <a:t>be</a:t>
            </a:r>
            <a:r>
              <a:rPr sz="3100" spc="-72" dirty="0">
                <a:latin typeface="Arial"/>
                <a:cs typeface="Arial"/>
              </a:rPr>
              <a:t> </a:t>
            </a:r>
            <a:r>
              <a:rPr sz="3100" spc="-33" dirty="0">
                <a:latin typeface="Arial"/>
                <a:cs typeface="Arial"/>
              </a:rPr>
              <a:t>manipulated</a:t>
            </a:r>
            <a:endParaRPr sz="31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96319" y="5988638"/>
            <a:ext cx="9126839" cy="4748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511"/>
            <a:r>
              <a:rPr sz="3100" spc="-39" dirty="0">
                <a:solidFill>
                  <a:srgbClr val="FFFFFF"/>
                </a:solidFill>
                <a:latin typeface="Arial"/>
                <a:cs typeface="Arial"/>
              </a:rPr>
              <a:t>Otherwise </a:t>
            </a:r>
            <a:r>
              <a:rPr sz="3100" spc="-72" dirty="0">
                <a:solidFill>
                  <a:srgbClr val="FFFFFF"/>
                </a:solidFill>
                <a:latin typeface="Arial"/>
                <a:cs typeface="Arial"/>
              </a:rPr>
              <a:t>KPIs </a:t>
            </a:r>
            <a:r>
              <a:rPr sz="3100" spc="-52" dirty="0">
                <a:solidFill>
                  <a:srgbClr val="FFFFFF"/>
                </a:solidFill>
                <a:latin typeface="Arial"/>
                <a:cs typeface="Arial"/>
              </a:rPr>
              <a:t>now stand </a:t>
            </a:r>
            <a:r>
              <a:rPr sz="3100" spc="-59" dirty="0">
                <a:solidFill>
                  <a:srgbClr val="FFFFFF"/>
                </a:solidFill>
                <a:latin typeface="Arial"/>
                <a:cs typeface="Arial"/>
              </a:rPr>
              <a:t>for </a:t>
            </a:r>
            <a:r>
              <a:rPr sz="3100" spc="-85" dirty="0">
                <a:solidFill>
                  <a:srgbClr val="FFFFFF"/>
                </a:solidFill>
                <a:latin typeface="Arial"/>
                <a:cs typeface="Arial"/>
              </a:rPr>
              <a:t>key </a:t>
            </a:r>
            <a:r>
              <a:rPr sz="3100" b="1" spc="-52" dirty="0">
                <a:solidFill>
                  <a:srgbClr val="FFFFFF"/>
                </a:solidFill>
                <a:latin typeface="Arial"/>
                <a:cs typeface="Arial"/>
              </a:rPr>
              <a:t>political</a:t>
            </a:r>
            <a:r>
              <a:rPr sz="3100" b="1" spc="-98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100" spc="-59" dirty="0">
                <a:solidFill>
                  <a:srgbClr val="FFFFFF"/>
                </a:solidFill>
                <a:latin typeface="Arial"/>
                <a:cs typeface="Arial"/>
              </a:rPr>
              <a:t>indicators</a:t>
            </a:r>
            <a:endParaRPr sz="31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305097" y="2361405"/>
            <a:ext cx="2916027" cy="3088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50410" marR="739679" indent="-826" algn="ctr"/>
            <a:r>
              <a:rPr sz="1300" b="1" spc="7" dirty="0">
                <a:latin typeface="Arial"/>
                <a:cs typeface="Arial"/>
              </a:rPr>
              <a:t>Self </a:t>
            </a:r>
            <a:r>
              <a:rPr sz="1300" b="1" dirty="0">
                <a:latin typeface="Arial"/>
                <a:cs typeface="Arial"/>
              </a:rPr>
              <a:t>-   Actualisation  </a:t>
            </a:r>
            <a:r>
              <a:rPr sz="1300" spc="-7" dirty="0">
                <a:latin typeface="Arial"/>
                <a:cs typeface="Arial"/>
              </a:rPr>
              <a:t>Pursue inner</a:t>
            </a:r>
            <a:r>
              <a:rPr sz="1300" spc="-65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talent</a:t>
            </a:r>
          </a:p>
          <a:p>
            <a:pPr algn="ctr">
              <a:lnSpc>
                <a:spcPct val="100000"/>
              </a:lnSpc>
            </a:pPr>
            <a:r>
              <a:rPr sz="1300" dirty="0">
                <a:latin typeface="Arial"/>
                <a:cs typeface="Arial"/>
              </a:rPr>
              <a:t>Creativity •</a:t>
            </a:r>
            <a:r>
              <a:rPr sz="1300" spc="-65" dirty="0">
                <a:latin typeface="Arial"/>
                <a:cs typeface="Arial"/>
              </a:rPr>
              <a:t> </a:t>
            </a:r>
            <a:r>
              <a:rPr sz="1300" spc="-7" dirty="0">
                <a:latin typeface="Arial"/>
                <a:cs typeface="Arial"/>
              </a:rPr>
              <a:t>Fulfillment</a:t>
            </a:r>
            <a:endParaRPr sz="1300" dirty="0">
              <a:latin typeface="Arial"/>
              <a:cs typeface="Arial"/>
            </a:endParaRPr>
          </a:p>
          <a:p>
            <a:pPr marL="596036" marR="585304" indent="-826" algn="ctr">
              <a:spcBef>
                <a:spcPts val="897"/>
              </a:spcBef>
            </a:pPr>
            <a:r>
              <a:rPr sz="1300" b="1" spc="7" dirty="0">
                <a:latin typeface="Arial"/>
                <a:cs typeface="Arial"/>
              </a:rPr>
              <a:t>Self </a:t>
            </a:r>
            <a:r>
              <a:rPr sz="1300" b="1" dirty="0">
                <a:latin typeface="Arial"/>
                <a:cs typeface="Arial"/>
              </a:rPr>
              <a:t>- </a:t>
            </a:r>
            <a:r>
              <a:rPr sz="1300" b="1" spc="7" dirty="0">
                <a:latin typeface="Arial"/>
                <a:cs typeface="Arial"/>
              </a:rPr>
              <a:t>Esteem  </a:t>
            </a:r>
            <a:r>
              <a:rPr sz="1300" spc="-7" dirty="0">
                <a:latin typeface="Arial"/>
                <a:cs typeface="Arial"/>
              </a:rPr>
              <a:t>Achievement </a:t>
            </a:r>
            <a:r>
              <a:rPr sz="1300" dirty="0">
                <a:latin typeface="Arial"/>
                <a:cs typeface="Arial"/>
              </a:rPr>
              <a:t>•</a:t>
            </a:r>
            <a:r>
              <a:rPr sz="1300" spc="-78" dirty="0">
                <a:latin typeface="Arial"/>
                <a:cs typeface="Arial"/>
              </a:rPr>
              <a:t> </a:t>
            </a:r>
            <a:r>
              <a:rPr sz="1300" spc="7" dirty="0">
                <a:latin typeface="Arial"/>
                <a:cs typeface="Arial"/>
              </a:rPr>
              <a:t>Mastery  </a:t>
            </a:r>
            <a:r>
              <a:rPr sz="1300" dirty="0">
                <a:latin typeface="Arial"/>
                <a:cs typeface="Arial"/>
              </a:rPr>
              <a:t>Recongition •</a:t>
            </a:r>
            <a:r>
              <a:rPr sz="1300" spc="-72" dirty="0">
                <a:latin typeface="Arial"/>
                <a:cs typeface="Arial"/>
              </a:rPr>
              <a:t> </a:t>
            </a:r>
            <a:r>
              <a:rPr sz="1300" spc="7" dirty="0">
                <a:latin typeface="Arial"/>
                <a:cs typeface="Arial"/>
              </a:rPr>
              <a:t>Respect</a:t>
            </a:r>
            <a:endParaRPr sz="1300" dirty="0">
              <a:latin typeface="Arial"/>
              <a:cs typeface="Arial"/>
            </a:endParaRPr>
          </a:p>
          <a:p>
            <a:pPr algn="ctr">
              <a:spcBef>
                <a:spcPts val="1001"/>
              </a:spcBef>
            </a:pPr>
            <a:r>
              <a:rPr sz="1300" b="1" dirty="0">
                <a:latin typeface="Arial"/>
                <a:cs typeface="Arial"/>
              </a:rPr>
              <a:t>Belonging -</a:t>
            </a:r>
            <a:r>
              <a:rPr sz="1300" b="1" spc="-104" dirty="0">
                <a:latin typeface="Arial"/>
                <a:cs typeface="Arial"/>
              </a:rPr>
              <a:t> </a:t>
            </a:r>
            <a:r>
              <a:rPr sz="1300" b="1" spc="-7" dirty="0">
                <a:latin typeface="Arial"/>
                <a:cs typeface="Arial"/>
              </a:rPr>
              <a:t>Love</a:t>
            </a:r>
            <a:endParaRPr sz="130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300" spc="-7" dirty="0">
                <a:latin typeface="Arial"/>
                <a:cs typeface="Arial"/>
              </a:rPr>
              <a:t>Friends </a:t>
            </a:r>
            <a:r>
              <a:rPr sz="1300" dirty="0">
                <a:latin typeface="Arial"/>
                <a:cs typeface="Arial"/>
              </a:rPr>
              <a:t>• </a:t>
            </a:r>
            <a:r>
              <a:rPr sz="1300" spc="-7" dirty="0">
                <a:latin typeface="Arial"/>
                <a:cs typeface="Arial"/>
              </a:rPr>
              <a:t>Family </a:t>
            </a:r>
            <a:r>
              <a:rPr sz="1300" dirty="0">
                <a:latin typeface="Arial"/>
                <a:cs typeface="Arial"/>
              </a:rPr>
              <a:t>• Spouse •</a:t>
            </a:r>
            <a:r>
              <a:rPr sz="1300" spc="-46" dirty="0">
                <a:latin typeface="Arial"/>
                <a:cs typeface="Arial"/>
              </a:rPr>
              <a:t> </a:t>
            </a:r>
            <a:r>
              <a:rPr sz="1300" spc="-13" dirty="0">
                <a:latin typeface="Arial"/>
                <a:cs typeface="Arial"/>
              </a:rPr>
              <a:t>Lover</a:t>
            </a:r>
            <a:endParaRPr sz="1300" dirty="0">
              <a:latin typeface="Arial"/>
              <a:cs typeface="Arial"/>
            </a:endParaRPr>
          </a:p>
          <a:p>
            <a:pPr algn="ctr">
              <a:spcBef>
                <a:spcPts val="761"/>
              </a:spcBef>
            </a:pPr>
            <a:r>
              <a:rPr sz="1300" b="1" spc="7" dirty="0">
                <a:latin typeface="Arial"/>
                <a:cs typeface="Arial"/>
              </a:rPr>
              <a:t>Safety</a:t>
            </a:r>
            <a:endParaRPr sz="130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300" spc="7" dirty="0">
                <a:latin typeface="Arial"/>
                <a:cs typeface="Arial"/>
              </a:rPr>
              <a:t>Security </a:t>
            </a:r>
            <a:r>
              <a:rPr sz="1300" dirty="0">
                <a:latin typeface="Arial"/>
                <a:cs typeface="Arial"/>
              </a:rPr>
              <a:t>• </a:t>
            </a:r>
            <a:r>
              <a:rPr sz="1300" spc="7" dirty="0">
                <a:latin typeface="Arial"/>
                <a:cs typeface="Arial"/>
              </a:rPr>
              <a:t>Stability </a:t>
            </a:r>
            <a:r>
              <a:rPr sz="1300" dirty="0">
                <a:latin typeface="Arial"/>
                <a:cs typeface="Arial"/>
              </a:rPr>
              <a:t>• </a:t>
            </a:r>
            <a:r>
              <a:rPr sz="1300" spc="-7" dirty="0">
                <a:latin typeface="Arial"/>
                <a:cs typeface="Arial"/>
              </a:rPr>
              <a:t>Freedom </a:t>
            </a:r>
            <a:r>
              <a:rPr sz="1300" dirty="0">
                <a:latin typeface="Arial"/>
                <a:cs typeface="Arial"/>
              </a:rPr>
              <a:t>from</a:t>
            </a:r>
            <a:r>
              <a:rPr sz="1300" spc="-104" dirty="0">
                <a:latin typeface="Arial"/>
                <a:cs typeface="Arial"/>
              </a:rPr>
              <a:t> </a:t>
            </a:r>
            <a:r>
              <a:rPr sz="1300" spc="-7" dirty="0">
                <a:latin typeface="Arial"/>
                <a:cs typeface="Arial"/>
              </a:rPr>
              <a:t>fear</a:t>
            </a:r>
            <a:endParaRPr sz="1300" dirty="0">
              <a:latin typeface="Arial"/>
              <a:cs typeface="Arial"/>
            </a:endParaRPr>
          </a:p>
          <a:p>
            <a:pPr marL="826" algn="ctr">
              <a:spcBef>
                <a:spcPts val="1105"/>
              </a:spcBef>
            </a:pPr>
            <a:r>
              <a:rPr sz="1300" b="1" spc="-7" dirty="0">
                <a:latin typeface="Arial"/>
                <a:cs typeface="Arial"/>
              </a:rPr>
              <a:t>Physiological</a:t>
            </a:r>
            <a:endParaRPr sz="130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300" dirty="0">
                <a:latin typeface="Arial"/>
                <a:cs typeface="Arial"/>
              </a:rPr>
              <a:t>Food • </a:t>
            </a:r>
            <a:r>
              <a:rPr sz="1300" spc="-13" dirty="0">
                <a:latin typeface="Arial"/>
                <a:cs typeface="Arial"/>
              </a:rPr>
              <a:t>Water </a:t>
            </a:r>
            <a:r>
              <a:rPr sz="1300" dirty="0">
                <a:latin typeface="Arial"/>
                <a:cs typeface="Arial"/>
              </a:rPr>
              <a:t>• </a:t>
            </a:r>
            <a:r>
              <a:rPr sz="1300" spc="-7" dirty="0">
                <a:latin typeface="Arial"/>
                <a:cs typeface="Arial"/>
              </a:rPr>
              <a:t>Shelter </a:t>
            </a:r>
            <a:r>
              <a:rPr sz="1300" dirty="0">
                <a:latin typeface="Arial"/>
                <a:cs typeface="Arial"/>
              </a:rPr>
              <a:t>•</a:t>
            </a:r>
            <a:r>
              <a:rPr sz="1300" spc="-78" dirty="0">
                <a:latin typeface="Arial"/>
                <a:cs typeface="Arial"/>
              </a:rPr>
              <a:t> </a:t>
            </a:r>
            <a:r>
              <a:rPr sz="1300" spc="-7" dirty="0">
                <a:latin typeface="Arial"/>
                <a:cs typeface="Arial"/>
              </a:rPr>
              <a:t>Warmth</a:t>
            </a:r>
            <a:endParaRPr sz="1300"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579630" y="5523600"/>
            <a:ext cx="2350801" cy="2000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511"/>
            <a:r>
              <a:rPr sz="1300" b="1" spc="-7" dirty="0">
                <a:latin typeface="Arial"/>
                <a:cs typeface="Arial"/>
              </a:rPr>
              <a:t>Maslow’s </a:t>
            </a:r>
            <a:r>
              <a:rPr sz="1300" b="1" dirty="0">
                <a:latin typeface="Arial"/>
                <a:cs typeface="Arial"/>
              </a:rPr>
              <a:t>Heirarchy of</a:t>
            </a:r>
            <a:r>
              <a:rPr sz="1300" b="1" spc="-52" dirty="0">
                <a:latin typeface="Arial"/>
                <a:cs typeface="Arial"/>
              </a:rPr>
              <a:t> </a:t>
            </a:r>
            <a:r>
              <a:rPr sz="1300" b="1" spc="7" dirty="0">
                <a:latin typeface="Arial"/>
                <a:cs typeface="Arial"/>
              </a:rPr>
              <a:t>Needs</a:t>
            </a:r>
            <a:endParaRPr sz="1300" dirty="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792774" y="1510507"/>
            <a:ext cx="1945405" cy="1707969"/>
          </a:xfrm>
          <a:custGeom>
            <a:avLst/>
            <a:gdLst/>
            <a:ahLst/>
            <a:cxnLst/>
            <a:rect l="l" t="t" r="r" b="b"/>
            <a:pathLst>
              <a:path w="1483995" h="1328420">
                <a:moveTo>
                  <a:pt x="735431" y="0"/>
                </a:moveTo>
                <a:lnTo>
                  <a:pt x="0" y="1327823"/>
                </a:lnTo>
                <a:lnTo>
                  <a:pt x="1483563" y="1327823"/>
                </a:lnTo>
                <a:lnTo>
                  <a:pt x="735431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86822" y="3939433"/>
            <a:ext cx="3358051" cy="499654"/>
          </a:xfrm>
          <a:custGeom>
            <a:avLst/>
            <a:gdLst/>
            <a:ahLst/>
            <a:cxnLst/>
            <a:rect l="l" t="t" r="r" b="b"/>
            <a:pathLst>
              <a:path w="2561590" h="388620">
                <a:moveTo>
                  <a:pt x="215900" y="0"/>
                </a:moveTo>
                <a:lnTo>
                  <a:pt x="0" y="388505"/>
                </a:lnTo>
                <a:lnTo>
                  <a:pt x="2561297" y="388505"/>
                </a:lnTo>
                <a:lnTo>
                  <a:pt x="2332697" y="0"/>
                </a:lnTo>
                <a:lnTo>
                  <a:pt x="21590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372359" y="3211650"/>
            <a:ext cx="2775344" cy="728254"/>
          </a:xfrm>
          <a:custGeom>
            <a:avLst/>
            <a:gdLst/>
            <a:ahLst/>
            <a:cxnLst/>
            <a:rect l="l" t="t" r="r" b="b"/>
            <a:pathLst>
              <a:path w="2117090" h="566419">
                <a:moveTo>
                  <a:pt x="317500" y="0"/>
                </a:moveTo>
                <a:lnTo>
                  <a:pt x="0" y="566305"/>
                </a:lnTo>
                <a:lnTo>
                  <a:pt x="2116797" y="566305"/>
                </a:lnTo>
                <a:lnTo>
                  <a:pt x="1799297" y="0"/>
                </a:lnTo>
                <a:lnTo>
                  <a:pt x="31750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2498" y="4439395"/>
            <a:ext cx="3924108" cy="499654"/>
          </a:xfrm>
          <a:custGeom>
            <a:avLst/>
            <a:gdLst/>
            <a:ahLst/>
            <a:cxnLst/>
            <a:rect l="l" t="t" r="r" b="b"/>
            <a:pathLst>
              <a:path w="2993390" h="388620">
                <a:moveTo>
                  <a:pt x="215900" y="0"/>
                </a:moveTo>
                <a:lnTo>
                  <a:pt x="0" y="388505"/>
                </a:lnTo>
                <a:lnTo>
                  <a:pt x="2993097" y="388505"/>
                </a:lnTo>
                <a:lnTo>
                  <a:pt x="2777197" y="0"/>
                </a:lnTo>
                <a:lnTo>
                  <a:pt x="215900" y="0"/>
                </a:lnTo>
                <a:close/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89491" y="4936829"/>
            <a:ext cx="4540111" cy="548640"/>
          </a:xfrm>
          <a:custGeom>
            <a:avLst/>
            <a:gdLst/>
            <a:ahLst/>
            <a:cxnLst/>
            <a:rect l="l" t="t" r="r" b="b"/>
            <a:pathLst>
              <a:path w="3463290" h="426720">
                <a:moveTo>
                  <a:pt x="241300" y="0"/>
                </a:moveTo>
                <a:lnTo>
                  <a:pt x="0" y="426605"/>
                </a:lnTo>
                <a:lnTo>
                  <a:pt x="3462997" y="426605"/>
                </a:lnTo>
                <a:lnTo>
                  <a:pt x="3234397" y="0"/>
                </a:lnTo>
                <a:lnTo>
                  <a:pt x="24130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29082" y="138860"/>
            <a:ext cx="6828481" cy="10772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37365" marR="6605" indent="-1321681">
              <a:lnSpc>
                <a:spcPts val="4160"/>
              </a:lnSpc>
            </a:pPr>
            <a:r>
              <a:rPr spc="-46" dirty="0"/>
              <a:t>Linking </a:t>
            </a:r>
            <a:r>
              <a:rPr spc="-33" dirty="0"/>
              <a:t>bonuses </a:t>
            </a:r>
            <a:r>
              <a:rPr spc="-39" dirty="0"/>
              <a:t>to </a:t>
            </a:r>
            <a:r>
              <a:rPr spc="-26" dirty="0"/>
              <a:t>balanced  scorecard </a:t>
            </a:r>
            <a:r>
              <a:rPr spc="-46" dirty="0"/>
              <a:t>will</a:t>
            </a:r>
            <a:r>
              <a:rPr spc="-39" dirty="0"/>
              <a:t> fail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27216" y="1505105"/>
            <a:ext cx="7633448" cy="20185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78810" indent="-462300">
              <a:buChar char="•"/>
              <a:tabLst>
                <a:tab pos="478810" algn="l"/>
                <a:tab pos="479636" algn="l"/>
              </a:tabLst>
            </a:pPr>
            <a:r>
              <a:rPr sz="3100" spc="-33" dirty="0">
                <a:latin typeface="Arial"/>
                <a:cs typeface="Arial"/>
              </a:rPr>
              <a:t>Measures</a:t>
            </a:r>
            <a:r>
              <a:rPr sz="3100" spc="-72" dirty="0">
                <a:latin typeface="Arial"/>
                <a:cs typeface="Arial"/>
              </a:rPr>
              <a:t> </a:t>
            </a:r>
            <a:r>
              <a:rPr sz="3100" spc="-33" dirty="0">
                <a:latin typeface="Arial"/>
                <a:cs typeface="Arial"/>
              </a:rPr>
              <a:t>manipulated</a:t>
            </a:r>
            <a:endParaRPr sz="3100" dirty="0">
              <a:latin typeface="Arial"/>
              <a:cs typeface="Arial"/>
            </a:endParaRPr>
          </a:p>
          <a:p>
            <a:pPr marL="478810" indent="-462300">
              <a:spcBef>
                <a:spcPts val="501"/>
              </a:spcBef>
              <a:buChar char="•"/>
              <a:tabLst>
                <a:tab pos="478810" algn="l"/>
                <a:tab pos="479636" algn="l"/>
              </a:tabLst>
            </a:pPr>
            <a:r>
              <a:rPr sz="3100" spc="-13" dirty="0">
                <a:latin typeface="Arial"/>
                <a:cs typeface="Arial"/>
              </a:rPr>
              <a:t>Lack </a:t>
            </a:r>
            <a:r>
              <a:rPr sz="3100" spc="-26" dirty="0">
                <a:latin typeface="Arial"/>
                <a:cs typeface="Arial"/>
              </a:rPr>
              <a:t>of </a:t>
            </a:r>
            <a:r>
              <a:rPr sz="3100" spc="-33" dirty="0">
                <a:latin typeface="Arial"/>
                <a:cs typeface="Arial"/>
              </a:rPr>
              <a:t>linkage to </a:t>
            </a:r>
            <a:r>
              <a:rPr sz="3100" spc="-20" dirty="0">
                <a:latin typeface="Arial"/>
                <a:cs typeface="Arial"/>
              </a:rPr>
              <a:t>critical </a:t>
            </a:r>
            <a:r>
              <a:rPr sz="3100" spc="-13" dirty="0">
                <a:latin typeface="Arial"/>
                <a:cs typeface="Arial"/>
              </a:rPr>
              <a:t>success</a:t>
            </a:r>
            <a:r>
              <a:rPr sz="3100" spc="104" dirty="0">
                <a:latin typeface="Arial"/>
                <a:cs typeface="Arial"/>
              </a:rPr>
              <a:t> </a:t>
            </a:r>
            <a:r>
              <a:rPr sz="3100" spc="-33" dirty="0">
                <a:latin typeface="Arial"/>
                <a:cs typeface="Arial"/>
              </a:rPr>
              <a:t>factors</a:t>
            </a:r>
            <a:endParaRPr sz="3100" dirty="0">
              <a:latin typeface="Arial"/>
              <a:cs typeface="Arial"/>
            </a:endParaRPr>
          </a:p>
          <a:p>
            <a:pPr marL="478810" marR="563839" indent="-462300">
              <a:lnSpc>
                <a:spcPts val="3511"/>
              </a:lnSpc>
              <a:spcBef>
                <a:spcPts val="813"/>
              </a:spcBef>
              <a:buChar char="•"/>
              <a:tabLst>
                <a:tab pos="478810" algn="l"/>
                <a:tab pos="479636" algn="l"/>
              </a:tabLst>
            </a:pPr>
            <a:r>
              <a:rPr sz="3100" spc="-39" dirty="0">
                <a:latin typeface="Arial"/>
                <a:cs typeface="Arial"/>
              </a:rPr>
              <a:t>Weighting </a:t>
            </a:r>
            <a:r>
              <a:rPr sz="3100" spc="-26" dirty="0">
                <a:latin typeface="Arial"/>
                <a:cs typeface="Arial"/>
              </a:rPr>
              <a:t>of </a:t>
            </a:r>
            <a:r>
              <a:rPr sz="3100" spc="-33" dirty="0">
                <a:latin typeface="Arial"/>
                <a:cs typeface="Arial"/>
              </a:rPr>
              <a:t>measures </a:t>
            </a:r>
            <a:r>
              <a:rPr sz="3100" spc="-26" dirty="0">
                <a:latin typeface="Arial"/>
                <a:cs typeface="Arial"/>
              </a:rPr>
              <a:t>leads </a:t>
            </a:r>
            <a:r>
              <a:rPr sz="3100" spc="-33" dirty="0">
                <a:latin typeface="Arial"/>
                <a:cs typeface="Arial"/>
              </a:rPr>
              <a:t>to </a:t>
            </a:r>
            <a:r>
              <a:rPr sz="3100" spc="-7" dirty="0">
                <a:latin typeface="Arial"/>
                <a:cs typeface="Arial"/>
              </a:rPr>
              <a:t>crazy  </a:t>
            </a:r>
            <a:r>
              <a:rPr sz="3100" spc="-33" dirty="0">
                <a:latin typeface="Arial"/>
                <a:cs typeface="Arial"/>
              </a:rPr>
              <a:t>agreements</a:t>
            </a:r>
            <a:endParaRPr sz="310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71932" y="3606882"/>
            <a:ext cx="2237589" cy="0"/>
          </a:xfrm>
          <a:custGeom>
            <a:avLst/>
            <a:gdLst/>
            <a:ahLst/>
            <a:cxnLst/>
            <a:rect l="l" t="t" r="r" b="b"/>
            <a:pathLst>
              <a:path w="1706880">
                <a:moveTo>
                  <a:pt x="0" y="0"/>
                </a:moveTo>
                <a:lnTo>
                  <a:pt x="1706829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709455" y="3606882"/>
            <a:ext cx="1049703" cy="0"/>
          </a:xfrm>
          <a:custGeom>
            <a:avLst/>
            <a:gdLst/>
            <a:ahLst/>
            <a:cxnLst/>
            <a:rect l="l" t="t" r="r" b="b"/>
            <a:pathLst>
              <a:path w="800735">
                <a:moveTo>
                  <a:pt x="0" y="0"/>
                </a:moveTo>
                <a:lnTo>
                  <a:pt x="80029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758572" y="3606882"/>
            <a:ext cx="4566749" cy="0"/>
          </a:xfrm>
          <a:custGeom>
            <a:avLst/>
            <a:gdLst/>
            <a:ahLst/>
            <a:cxnLst/>
            <a:rect l="l" t="t" r="r" b="b"/>
            <a:pathLst>
              <a:path w="3483610">
                <a:moveTo>
                  <a:pt x="0" y="0"/>
                </a:moveTo>
                <a:lnTo>
                  <a:pt x="3483165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324740" y="3606882"/>
            <a:ext cx="1106309" cy="0"/>
          </a:xfrm>
          <a:custGeom>
            <a:avLst/>
            <a:gdLst/>
            <a:ahLst/>
            <a:cxnLst/>
            <a:rect l="l" t="t" r="r" b="b"/>
            <a:pathLst>
              <a:path w="843915">
                <a:moveTo>
                  <a:pt x="0" y="0"/>
                </a:moveTo>
                <a:lnTo>
                  <a:pt x="843813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233239" y="3782416"/>
            <a:ext cx="715063" cy="2000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511"/>
            <a:r>
              <a:rPr sz="1300" spc="-13" dirty="0">
                <a:latin typeface="Arial"/>
                <a:cs typeface="Arial"/>
              </a:rPr>
              <a:t>Cat</a:t>
            </a:r>
            <a:r>
              <a:rPr sz="1300" dirty="0">
                <a:latin typeface="Arial"/>
                <a:cs typeface="Arial"/>
              </a:rPr>
              <a:t>eg</a:t>
            </a:r>
            <a:r>
              <a:rPr sz="1300" spc="-7" dirty="0">
                <a:latin typeface="Arial"/>
                <a:cs typeface="Arial"/>
              </a:rPr>
              <a:t>o</a:t>
            </a:r>
            <a:r>
              <a:rPr sz="1300" spc="46" dirty="0">
                <a:latin typeface="Arial"/>
                <a:cs typeface="Arial"/>
              </a:rPr>
              <a:t>r</a:t>
            </a:r>
            <a:r>
              <a:rPr sz="1300" dirty="0">
                <a:latin typeface="Arial"/>
                <a:cs typeface="Arial"/>
              </a:rPr>
              <a:t>y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2780406" y="3537491"/>
            <a:ext cx="907355" cy="6001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9064" marR="6605" indent="-83380">
              <a:lnSpc>
                <a:spcPct val="150000"/>
              </a:lnSpc>
            </a:pPr>
            <a:r>
              <a:rPr sz="1300" spc="-26" dirty="0">
                <a:latin typeface="Arial"/>
                <a:cs typeface="Arial"/>
              </a:rPr>
              <a:t>P</a:t>
            </a:r>
            <a:r>
              <a:rPr sz="1300" spc="-13" dirty="0">
                <a:latin typeface="Arial"/>
                <a:cs typeface="Arial"/>
              </a:rPr>
              <a:t>e</a:t>
            </a:r>
            <a:r>
              <a:rPr sz="1300" spc="13" dirty="0">
                <a:latin typeface="Arial"/>
                <a:cs typeface="Arial"/>
              </a:rPr>
              <a:t>rs</a:t>
            </a:r>
            <a:r>
              <a:rPr sz="1300" dirty="0">
                <a:latin typeface="Arial"/>
                <a:cs typeface="Arial"/>
              </a:rPr>
              <a:t>pe</a:t>
            </a:r>
            <a:r>
              <a:rPr sz="1300" spc="13" dirty="0">
                <a:latin typeface="Arial"/>
                <a:cs typeface="Arial"/>
              </a:rPr>
              <a:t>c</a:t>
            </a:r>
            <a:r>
              <a:rPr sz="1300" spc="7" dirty="0">
                <a:latin typeface="Arial"/>
                <a:cs typeface="Arial"/>
              </a:rPr>
              <a:t>t</a:t>
            </a:r>
            <a:r>
              <a:rPr sz="1300" dirty="0">
                <a:latin typeface="Arial"/>
                <a:cs typeface="Arial"/>
              </a:rPr>
              <a:t>i</a:t>
            </a:r>
            <a:r>
              <a:rPr sz="1300" spc="-20" dirty="0">
                <a:latin typeface="Arial"/>
                <a:cs typeface="Arial"/>
              </a:rPr>
              <a:t>v</a:t>
            </a:r>
            <a:r>
              <a:rPr sz="1300" spc="-7" dirty="0">
                <a:latin typeface="Arial"/>
                <a:cs typeface="Arial"/>
              </a:rPr>
              <a:t>e  weighting</a:t>
            </a:r>
            <a:endParaRPr sz="13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699930" y="3782416"/>
            <a:ext cx="684262" cy="2000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511"/>
            <a:r>
              <a:rPr sz="1300" spc="13" dirty="0">
                <a:latin typeface="Arial"/>
                <a:cs typeface="Arial"/>
              </a:rPr>
              <a:t>M</a:t>
            </a:r>
            <a:r>
              <a:rPr sz="1300" spc="-7" dirty="0">
                <a:latin typeface="Arial"/>
                <a:cs typeface="Arial"/>
              </a:rPr>
              <a:t>e</a:t>
            </a:r>
            <a:r>
              <a:rPr sz="1300" dirty="0">
                <a:latin typeface="Arial"/>
                <a:cs typeface="Arial"/>
              </a:rPr>
              <a:t>as</a:t>
            </a:r>
            <a:r>
              <a:rPr sz="1300" spc="-7" dirty="0">
                <a:latin typeface="Arial"/>
                <a:cs typeface="Arial"/>
              </a:rPr>
              <a:t>u</a:t>
            </a:r>
            <a:r>
              <a:rPr sz="1300" dirty="0">
                <a:latin typeface="Arial"/>
                <a:cs typeface="Arial"/>
              </a:rPr>
              <a:t>re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8507742" y="3537491"/>
            <a:ext cx="740868" cy="6001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511" marR="6605" indent="28068">
              <a:lnSpc>
                <a:spcPct val="150000"/>
              </a:lnSpc>
            </a:pPr>
            <a:r>
              <a:rPr sz="1300" dirty="0">
                <a:latin typeface="Arial"/>
                <a:cs typeface="Arial"/>
              </a:rPr>
              <a:t>Measure  </a:t>
            </a:r>
            <a:r>
              <a:rPr sz="1300" spc="-20" dirty="0">
                <a:latin typeface="Arial"/>
                <a:cs typeface="Arial"/>
              </a:rPr>
              <a:t>w</a:t>
            </a:r>
            <a:r>
              <a:rPr sz="1300" spc="-7" dirty="0">
                <a:latin typeface="Arial"/>
                <a:cs typeface="Arial"/>
              </a:rPr>
              <a:t>e</a:t>
            </a:r>
            <a:r>
              <a:rPr sz="1300" spc="7" dirty="0">
                <a:latin typeface="Arial"/>
                <a:cs typeface="Arial"/>
              </a:rPr>
              <a:t>i</a:t>
            </a:r>
            <a:r>
              <a:rPr sz="1300" dirty="0">
                <a:latin typeface="Arial"/>
                <a:cs typeface="Arial"/>
              </a:rPr>
              <a:t>g</a:t>
            </a:r>
            <a:r>
              <a:rPr sz="1300" spc="-13" dirty="0">
                <a:latin typeface="Arial"/>
                <a:cs typeface="Arial"/>
              </a:rPr>
              <a:t>h</a:t>
            </a:r>
            <a:r>
              <a:rPr sz="1300" spc="7" dirty="0">
                <a:latin typeface="Arial"/>
                <a:cs typeface="Arial"/>
              </a:rPr>
              <a:t>t</a:t>
            </a:r>
            <a:r>
              <a:rPr sz="1300" spc="-7" dirty="0">
                <a:latin typeface="Arial"/>
                <a:cs typeface="Arial"/>
              </a:rPr>
              <a:t>ing</a:t>
            </a:r>
            <a:endParaRPr sz="1300" dirty="0">
              <a:latin typeface="Arial"/>
              <a:cs typeface="Arial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471933" y="4157974"/>
          <a:ext cx="8958977" cy="353559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88708"/>
                <a:gridCol w="1054116"/>
                <a:gridCol w="4685621"/>
                <a:gridCol w="1130532"/>
              </a:tblGrid>
              <a:tr h="387275"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300" dirty="0">
                          <a:latin typeface="Arial"/>
                          <a:cs typeface="Arial"/>
                        </a:rPr>
                        <a:t>Financial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52400" algn="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300" spc="10" dirty="0">
                          <a:latin typeface="Arial"/>
                          <a:cs typeface="Arial"/>
                        </a:rPr>
                        <a:t>6</a:t>
                      </a:r>
                      <a:r>
                        <a:rPr sz="1300" spc="25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1300" dirty="0">
                          <a:latin typeface="Arial"/>
                          <a:cs typeface="Arial"/>
                        </a:rPr>
                        <a:t>%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6002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300" dirty="0">
                          <a:latin typeface="Arial"/>
                          <a:cs typeface="Arial"/>
                        </a:rPr>
                        <a:t>Economic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value</a:t>
                      </a:r>
                      <a:r>
                        <a:rPr sz="13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dirty="0">
                          <a:latin typeface="Arial"/>
                          <a:cs typeface="Arial"/>
                        </a:rPr>
                        <a:t>added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313055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300" spc="-5" dirty="0">
                          <a:latin typeface="Arial"/>
                          <a:cs typeface="Arial"/>
                        </a:rPr>
                        <a:t>25%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387275">
                <a:tc>
                  <a:txBody>
                    <a:bodyPr/>
                    <a:lstStyle/>
                    <a:p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6002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300" dirty="0">
                          <a:latin typeface="Arial"/>
                          <a:cs typeface="Arial"/>
                        </a:rPr>
                        <a:t>Units</a:t>
                      </a:r>
                      <a:r>
                        <a:rPr sz="130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dirty="0">
                          <a:latin typeface="Arial"/>
                          <a:cs typeface="Arial"/>
                        </a:rPr>
                        <a:t>profitability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1115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300" spc="5" dirty="0">
                          <a:latin typeface="Arial"/>
                          <a:cs typeface="Arial"/>
                        </a:rPr>
                        <a:t>20%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</a:tr>
              <a:tr h="387275">
                <a:tc>
                  <a:txBody>
                    <a:bodyPr/>
                    <a:lstStyle/>
                    <a:p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002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300" spc="-5" dirty="0">
                          <a:latin typeface="Arial"/>
                          <a:cs typeface="Arial"/>
                        </a:rPr>
                        <a:t>Market</a:t>
                      </a:r>
                      <a:r>
                        <a:rPr sz="130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dirty="0">
                          <a:latin typeface="Arial"/>
                          <a:cs typeface="Arial"/>
                        </a:rPr>
                        <a:t>growth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559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300" spc="-20" dirty="0">
                          <a:latin typeface="Arial"/>
                          <a:cs typeface="Arial"/>
                        </a:rPr>
                        <a:t>15%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87275"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300" spc="-5" dirty="0">
                          <a:latin typeface="Arial"/>
                          <a:cs typeface="Arial"/>
                        </a:rPr>
                        <a:t>Customer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53670" algn="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300" spc="-5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1300" spc="25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1300" dirty="0">
                          <a:latin typeface="Arial"/>
                          <a:cs typeface="Arial"/>
                        </a:rPr>
                        <a:t>%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6002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300" dirty="0">
                          <a:latin typeface="Arial"/>
                          <a:cs typeface="Arial"/>
                        </a:rPr>
                        <a:t>Customer satisfaction</a:t>
                      </a:r>
                      <a:r>
                        <a:rPr sz="1300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dirty="0">
                          <a:latin typeface="Arial"/>
                          <a:cs typeface="Arial"/>
                        </a:rPr>
                        <a:t>survey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314325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300" spc="-10" dirty="0">
                          <a:latin typeface="Arial"/>
                          <a:cs typeface="Arial"/>
                        </a:rPr>
                        <a:t>10%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387275">
                <a:tc>
                  <a:txBody>
                    <a:bodyPr/>
                    <a:lstStyle/>
                    <a:p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002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300" spc="-5" dirty="0">
                          <a:latin typeface="Arial"/>
                          <a:cs typeface="Arial"/>
                        </a:rPr>
                        <a:t>Dealer </a:t>
                      </a:r>
                      <a:r>
                        <a:rPr sz="1300" dirty="0">
                          <a:latin typeface="Arial"/>
                          <a:cs typeface="Arial"/>
                        </a:rPr>
                        <a:t>satisfaction</a:t>
                      </a:r>
                      <a:r>
                        <a:rPr sz="13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dirty="0">
                          <a:latin typeface="Arial"/>
                          <a:cs typeface="Arial"/>
                        </a:rPr>
                        <a:t>survey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432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300" spc="-10" dirty="0">
                          <a:latin typeface="Arial"/>
                          <a:cs typeface="Arial"/>
                        </a:rPr>
                        <a:t>10%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80913"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300" spc="-5" dirty="0">
                          <a:latin typeface="Arial"/>
                          <a:cs typeface="Arial"/>
                        </a:rPr>
                        <a:t>Internal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56210" algn="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300" spc="-4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1300" spc="25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1300" dirty="0">
                          <a:latin typeface="Arial"/>
                          <a:cs typeface="Arial"/>
                        </a:rPr>
                        <a:t>%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6002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300" spc="-5" dirty="0">
                          <a:latin typeface="Arial"/>
                          <a:cs typeface="Arial"/>
                        </a:rPr>
                        <a:t>Above average </a:t>
                      </a:r>
                      <a:r>
                        <a:rPr sz="1300" dirty="0">
                          <a:latin typeface="Arial"/>
                          <a:cs typeface="Arial"/>
                        </a:rPr>
                        <a:t>rank on process </a:t>
                      </a:r>
                      <a:r>
                        <a:rPr sz="1300" spc="5" dirty="0">
                          <a:latin typeface="Arial"/>
                          <a:cs typeface="Arial"/>
                        </a:rPr>
                        <a:t>industry </a:t>
                      </a:r>
                      <a:r>
                        <a:rPr sz="1300" dirty="0">
                          <a:latin typeface="Arial"/>
                          <a:cs typeface="Arial"/>
                        </a:rPr>
                        <a:t>quality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dirty="0">
                          <a:latin typeface="Arial"/>
                          <a:cs typeface="Arial"/>
                        </a:rPr>
                        <a:t>survey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34798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300" dirty="0">
                          <a:latin typeface="Arial"/>
                          <a:cs typeface="Arial"/>
                        </a:rPr>
                        <a:t>5%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387275">
                <a:tc>
                  <a:txBody>
                    <a:bodyPr/>
                    <a:lstStyle/>
                    <a:p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002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300" dirty="0">
                          <a:latin typeface="Arial"/>
                          <a:cs typeface="Arial"/>
                        </a:rPr>
                        <a:t>Decrease </a:t>
                      </a:r>
                      <a:r>
                        <a:rPr sz="1300" spc="-5" dirty="0">
                          <a:latin typeface="Arial"/>
                          <a:cs typeface="Arial"/>
                        </a:rPr>
                        <a:t>in </a:t>
                      </a:r>
                      <a:r>
                        <a:rPr sz="1300" dirty="0">
                          <a:latin typeface="Arial"/>
                          <a:cs typeface="Arial"/>
                        </a:rPr>
                        <a:t>dealer delivery cycle</a:t>
                      </a:r>
                      <a:r>
                        <a:rPr sz="13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dirty="0">
                          <a:latin typeface="Arial"/>
                          <a:cs typeface="Arial"/>
                        </a:rPr>
                        <a:t>time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798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300" dirty="0">
                          <a:latin typeface="Arial"/>
                          <a:cs typeface="Arial"/>
                        </a:rPr>
                        <a:t>5%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87275"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300" dirty="0">
                          <a:latin typeface="Arial"/>
                          <a:cs typeface="Arial"/>
                        </a:rPr>
                        <a:t>Income and</a:t>
                      </a:r>
                      <a:r>
                        <a:rPr sz="1300" spc="-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dirty="0">
                          <a:latin typeface="Arial"/>
                          <a:cs typeface="Arial"/>
                        </a:rPr>
                        <a:t>learning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56210" algn="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300" spc="-4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1300" spc="25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1300" dirty="0">
                          <a:latin typeface="Arial"/>
                          <a:cs typeface="Arial"/>
                        </a:rPr>
                        <a:t>%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6002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300" spc="5" dirty="0">
                          <a:latin typeface="Arial"/>
                          <a:cs typeface="Arial"/>
                        </a:rPr>
                        <a:t>Suggestions/employee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34798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300" dirty="0">
                          <a:latin typeface="Arial"/>
                          <a:cs typeface="Arial"/>
                        </a:rPr>
                        <a:t>5%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243753">
                <a:tc>
                  <a:txBody>
                    <a:bodyPr/>
                    <a:lstStyle/>
                    <a:p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002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300" dirty="0">
                          <a:latin typeface="Arial"/>
                          <a:cs typeface="Arial"/>
                        </a:rPr>
                        <a:t>Satisfaction</a:t>
                      </a:r>
                      <a:r>
                        <a:rPr sz="1300" spc="-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dirty="0">
                          <a:latin typeface="Arial"/>
                          <a:cs typeface="Arial"/>
                        </a:rPr>
                        <a:t>survey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798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300" dirty="0">
                          <a:latin typeface="Arial"/>
                          <a:cs typeface="Arial"/>
                        </a:rPr>
                        <a:t>5%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906536" y="1581636"/>
            <a:ext cx="8101253" cy="33214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58" marR="6605" algn="ctr">
              <a:lnSpc>
                <a:spcPts val="4160"/>
              </a:lnSpc>
            </a:pPr>
            <a:r>
              <a:rPr spc="-26" dirty="0"/>
              <a:t>The </a:t>
            </a:r>
            <a:r>
              <a:rPr spc="-52" dirty="0"/>
              <a:t>ultimate </a:t>
            </a:r>
            <a:r>
              <a:rPr spc="-26" dirty="0"/>
              <a:t>goal </a:t>
            </a:r>
            <a:r>
              <a:rPr spc="-20" dirty="0"/>
              <a:t>is </a:t>
            </a:r>
            <a:r>
              <a:rPr spc="-39" dirty="0"/>
              <a:t>not </a:t>
            </a:r>
            <a:r>
              <a:rPr spc="-26" dirty="0"/>
              <a:t>the </a:t>
            </a:r>
            <a:r>
              <a:rPr spc="-39" dirty="0"/>
              <a:t>customer  </a:t>
            </a:r>
            <a:r>
              <a:rPr spc="-46" dirty="0"/>
              <a:t>it’s </a:t>
            </a:r>
            <a:r>
              <a:rPr spc="-33" dirty="0"/>
              <a:t>often </a:t>
            </a:r>
            <a:r>
              <a:rPr spc="-26" dirty="0"/>
              <a:t>the</a:t>
            </a:r>
            <a:r>
              <a:rPr spc="-13" dirty="0"/>
              <a:t> </a:t>
            </a:r>
            <a:r>
              <a:rPr spc="-33" dirty="0"/>
              <a:t>scorecard.</a:t>
            </a:r>
          </a:p>
          <a:p>
            <a:pPr marL="71818" marR="66869" algn="ctr">
              <a:lnSpc>
                <a:spcPts val="4160"/>
              </a:lnSpc>
              <a:spcBef>
                <a:spcPts val="735"/>
              </a:spcBef>
            </a:pPr>
            <a:r>
              <a:rPr dirty="0"/>
              <a:t>I </a:t>
            </a:r>
            <a:r>
              <a:rPr spc="-78" dirty="0"/>
              <a:t>have </a:t>
            </a:r>
            <a:r>
              <a:rPr spc="-39" dirty="0"/>
              <a:t>heard </a:t>
            </a:r>
            <a:r>
              <a:rPr spc="-59" dirty="0"/>
              <a:t>executives, </a:t>
            </a:r>
            <a:r>
              <a:rPr spc="-33" dirty="0"/>
              <a:t>when being  candid, </a:t>
            </a:r>
            <a:r>
              <a:rPr spc="-117" dirty="0"/>
              <a:t>say, </a:t>
            </a:r>
            <a:r>
              <a:rPr spc="-46" dirty="0"/>
              <a:t>‘We </a:t>
            </a:r>
            <a:r>
              <a:rPr spc="-39" dirty="0"/>
              <a:t>don’t </a:t>
            </a:r>
            <a:r>
              <a:rPr spc="-20" dirty="0"/>
              <a:t>worry </a:t>
            </a:r>
            <a:r>
              <a:rPr spc="-33" dirty="0"/>
              <a:t>about  </a:t>
            </a:r>
            <a:r>
              <a:rPr spc="-46" dirty="0"/>
              <a:t>strategy we </a:t>
            </a:r>
            <a:r>
              <a:rPr spc="-39" dirty="0"/>
              <a:t>just </a:t>
            </a:r>
            <a:r>
              <a:rPr spc="-65" dirty="0"/>
              <a:t>move </a:t>
            </a:r>
            <a:r>
              <a:rPr spc="-39" dirty="0"/>
              <a:t>our </a:t>
            </a:r>
            <a:r>
              <a:rPr spc="-33" dirty="0"/>
              <a:t>numbers  and get</a:t>
            </a:r>
            <a:r>
              <a:rPr spc="-26" dirty="0"/>
              <a:t> </a:t>
            </a:r>
            <a:r>
              <a:rPr spc="-78" dirty="0"/>
              <a:t>rewarded’.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271019" y="4914363"/>
            <a:ext cx="1368526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511"/>
            <a:r>
              <a:rPr sz="1800" spc="-13" dirty="0">
                <a:latin typeface="Arial"/>
                <a:cs typeface="Arial"/>
              </a:rPr>
              <a:t>Dean</a:t>
            </a:r>
            <a:r>
              <a:rPr sz="1800" spc="-111" dirty="0">
                <a:latin typeface="Arial"/>
                <a:cs typeface="Arial"/>
              </a:rPr>
              <a:t> </a:t>
            </a:r>
            <a:r>
              <a:rPr sz="1800" spc="-13" dirty="0">
                <a:latin typeface="Arial"/>
                <a:cs typeface="Arial"/>
              </a:rPr>
              <a:t>Spitzer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5285" y="405526"/>
            <a:ext cx="8383474" cy="10772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01647" marR="6605" indent="-1485962">
              <a:lnSpc>
                <a:spcPts val="4160"/>
              </a:lnSpc>
            </a:pPr>
            <a:r>
              <a:rPr spc="20" dirty="0">
                <a:solidFill>
                  <a:srgbClr val="6D6F71"/>
                </a:solidFill>
              </a:rPr>
              <a:t>Myth: </a:t>
            </a:r>
            <a:r>
              <a:rPr spc="-20" dirty="0"/>
              <a:t>Most </a:t>
            </a:r>
            <a:r>
              <a:rPr spc="-26" dirty="0"/>
              <a:t>measures </a:t>
            </a:r>
            <a:r>
              <a:rPr spc="-20" dirty="0"/>
              <a:t>lead </a:t>
            </a:r>
            <a:r>
              <a:rPr spc="-39" dirty="0"/>
              <a:t>to </a:t>
            </a:r>
            <a:r>
              <a:rPr spc="-13" dirty="0"/>
              <a:t>better  </a:t>
            </a:r>
            <a:r>
              <a:rPr spc="-20" dirty="0"/>
              <a:t>performance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55283" y="1590586"/>
            <a:ext cx="7939784" cy="45961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78810" marR="2509626" indent="-462300">
              <a:lnSpc>
                <a:spcPts val="3511"/>
              </a:lnSpc>
              <a:buChar char="•"/>
              <a:tabLst>
                <a:tab pos="478810" algn="l"/>
                <a:tab pos="479636" algn="l"/>
              </a:tabLst>
            </a:pPr>
            <a:r>
              <a:rPr sz="3100" spc="-33" dirty="0">
                <a:latin typeface="Arial"/>
                <a:cs typeface="Arial"/>
              </a:rPr>
              <a:t>Unintended </a:t>
            </a:r>
            <a:r>
              <a:rPr sz="3100" spc="-20" dirty="0">
                <a:latin typeface="Arial"/>
                <a:cs typeface="Arial"/>
              </a:rPr>
              <a:t>consequence </a:t>
            </a:r>
            <a:r>
              <a:rPr sz="3100" spc="-26" dirty="0">
                <a:latin typeface="Arial"/>
                <a:cs typeface="Arial"/>
              </a:rPr>
              <a:t>of  </a:t>
            </a:r>
            <a:r>
              <a:rPr sz="3100" spc="-20" dirty="0">
                <a:latin typeface="Arial"/>
                <a:cs typeface="Arial"/>
              </a:rPr>
              <a:t>performance</a:t>
            </a:r>
            <a:r>
              <a:rPr sz="3100" spc="-65" dirty="0">
                <a:latin typeface="Arial"/>
                <a:cs typeface="Arial"/>
              </a:rPr>
              <a:t> </a:t>
            </a:r>
            <a:r>
              <a:rPr sz="3100" spc="-33" dirty="0">
                <a:latin typeface="Arial"/>
                <a:cs typeface="Arial"/>
              </a:rPr>
              <a:t>measures</a:t>
            </a:r>
            <a:endParaRPr sz="3100" dirty="0">
              <a:latin typeface="Arial"/>
              <a:cs typeface="Arial"/>
            </a:endParaRPr>
          </a:p>
          <a:p>
            <a:pPr marL="984863" lvl="1" indent="-506053">
              <a:lnSpc>
                <a:spcPts val="3433"/>
              </a:lnSpc>
              <a:buChar char="—"/>
              <a:tabLst>
                <a:tab pos="985688" algn="l"/>
              </a:tabLst>
            </a:pPr>
            <a:r>
              <a:rPr sz="3100" spc="-26" dirty="0">
                <a:latin typeface="Arial"/>
                <a:cs typeface="Arial"/>
              </a:rPr>
              <a:t>Dean </a:t>
            </a:r>
            <a:r>
              <a:rPr sz="3100" spc="-39" dirty="0">
                <a:latin typeface="Arial"/>
                <a:cs typeface="Arial"/>
              </a:rPr>
              <a:t>Spitzer’s</a:t>
            </a:r>
            <a:r>
              <a:rPr sz="3100" spc="-59" dirty="0">
                <a:latin typeface="Arial"/>
                <a:cs typeface="Arial"/>
              </a:rPr>
              <a:t> </a:t>
            </a:r>
            <a:r>
              <a:rPr sz="3100" spc="-13" dirty="0">
                <a:latin typeface="Arial"/>
                <a:cs typeface="Arial"/>
              </a:rPr>
              <a:t>book</a:t>
            </a:r>
            <a:endParaRPr sz="3100" dirty="0">
              <a:latin typeface="Arial"/>
              <a:cs typeface="Arial"/>
            </a:endParaRPr>
          </a:p>
          <a:p>
            <a:pPr marL="478810" marR="1745181" indent="-462300">
              <a:lnSpc>
                <a:spcPts val="3511"/>
              </a:lnSpc>
              <a:spcBef>
                <a:spcPts val="1183"/>
              </a:spcBef>
              <a:buChar char="•"/>
              <a:tabLst>
                <a:tab pos="478810" algn="l"/>
                <a:tab pos="479636" algn="l"/>
              </a:tabLst>
            </a:pPr>
            <a:r>
              <a:rPr sz="3100" spc="-20" dirty="0">
                <a:latin typeface="Arial"/>
                <a:cs typeface="Arial"/>
              </a:rPr>
              <a:t>Social </a:t>
            </a:r>
            <a:r>
              <a:rPr sz="3100" spc="-39" dirty="0">
                <a:latin typeface="Arial"/>
                <a:cs typeface="Arial"/>
              </a:rPr>
              <a:t>workers </a:t>
            </a:r>
            <a:r>
              <a:rPr sz="3100" spc="-26" dirty="0">
                <a:latin typeface="Arial"/>
                <a:cs typeface="Arial"/>
              </a:rPr>
              <a:t>assigning </a:t>
            </a:r>
            <a:r>
              <a:rPr sz="3100" spc="-13" dirty="0">
                <a:latin typeface="Arial"/>
                <a:cs typeface="Arial"/>
              </a:rPr>
              <a:t>difficult  </a:t>
            </a:r>
            <a:r>
              <a:rPr sz="3100" spc="-20" dirty="0">
                <a:latin typeface="Arial"/>
                <a:cs typeface="Arial"/>
              </a:rPr>
              <a:t>cases </a:t>
            </a:r>
            <a:r>
              <a:rPr sz="3100" spc="-33" dirty="0">
                <a:latin typeface="Arial"/>
                <a:cs typeface="Arial"/>
              </a:rPr>
              <a:t>to </a:t>
            </a:r>
            <a:r>
              <a:rPr sz="3100" spc="-26" dirty="0">
                <a:latin typeface="Arial"/>
                <a:cs typeface="Arial"/>
              </a:rPr>
              <a:t>inexperienced</a:t>
            </a:r>
            <a:r>
              <a:rPr sz="3100" spc="-39" dirty="0">
                <a:latin typeface="Arial"/>
                <a:cs typeface="Arial"/>
              </a:rPr>
              <a:t> </a:t>
            </a:r>
            <a:r>
              <a:rPr sz="3100" spc="-13" dirty="0">
                <a:latin typeface="Arial"/>
                <a:cs typeface="Arial"/>
              </a:rPr>
              <a:t>staff</a:t>
            </a:r>
            <a:endParaRPr sz="3100" dirty="0">
              <a:latin typeface="Arial"/>
              <a:cs typeface="Arial"/>
            </a:endParaRPr>
          </a:p>
          <a:p>
            <a:pPr marL="478810" indent="-462300">
              <a:lnSpc>
                <a:spcPts val="3627"/>
              </a:lnSpc>
              <a:spcBef>
                <a:spcPts val="793"/>
              </a:spcBef>
              <a:buChar char="•"/>
              <a:tabLst>
                <a:tab pos="478810" algn="l"/>
                <a:tab pos="479636" algn="l"/>
              </a:tabLst>
            </a:pPr>
            <a:r>
              <a:rPr sz="3100" spc="-39" dirty="0">
                <a:latin typeface="Arial"/>
                <a:cs typeface="Arial"/>
              </a:rPr>
              <a:t>Zero </a:t>
            </a:r>
            <a:r>
              <a:rPr sz="3100" spc="-33" dirty="0">
                <a:latin typeface="Arial"/>
                <a:cs typeface="Arial"/>
              </a:rPr>
              <a:t>wastage </a:t>
            </a:r>
            <a:r>
              <a:rPr sz="3100" spc="-26" dirty="0">
                <a:latin typeface="Arial"/>
                <a:cs typeface="Arial"/>
              </a:rPr>
              <a:t>of chicken </a:t>
            </a:r>
            <a:r>
              <a:rPr sz="3100" spc="-20" dirty="0">
                <a:latin typeface="Arial"/>
                <a:cs typeface="Arial"/>
              </a:rPr>
              <a:t>in </a:t>
            </a:r>
            <a:r>
              <a:rPr sz="3100" spc="-33" dirty="0">
                <a:latin typeface="Arial"/>
                <a:cs typeface="Arial"/>
              </a:rPr>
              <a:t>fast </a:t>
            </a:r>
            <a:r>
              <a:rPr sz="3100" spc="-26" dirty="0">
                <a:latin typeface="Arial"/>
                <a:cs typeface="Arial"/>
              </a:rPr>
              <a:t>food</a:t>
            </a:r>
            <a:r>
              <a:rPr sz="3100" spc="202" dirty="0">
                <a:latin typeface="Arial"/>
                <a:cs typeface="Arial"/>
              </a:rPr>
              <a:t> </a:t>
            </a:r>
            <a:r>
              <a:rPr sz="3100" spc="-33" dirty="0">
                <a:latin typeface="Arial"/>
                <a:cs typeface="Arial"/>
              </a:rPr>
              <a:t>outlet</a:t>
            </a:r>
            <a:endParaRPr sz="3100" dirty="0">
              <a:latin typeface="Arial"/>
              <a:cs typeface="Arial"/>
            </a:endParaRPr>
          </a:p>
          <a:p>
            <a:pPr marL="984863" lvl="1" indent="-506053">
              <a:lnSpc>
                <a:spcPts val="3627"/>
              </a:lnSpc>
              <a:buChar char="—"/>
              <a:tabLst>
                <a:tab pos="985688" algn="l"/>
              </a:tabLst>
            </a:pPr>
            <a:r>
              <a:rPr sz="3100" spc="-26" dirty="0">
                <a:latin typeface="Arial"/>
                <a:cs typeface="Arial"/>
              </a:rPr>
              <a:t>leads </a:t>
            </a:r>
            <a:r>
              <a:rPr sz="3100" spc="-33" dirty="0">
                <a:latin typeface="Arial"/>
                <a:cs typeface="Arial"/>
              </a:rPr>
              <a:t>to </a:t>
            </a:r>
            <a:r>
              <a:rPr sz="3100" spc="-46" dirty="0">
                <a:latin typeface="Arial"/>
                <a:cs typeface="Arial"/>
              </a:rPr>
              <a:t>zero</a:t>
            </a:r>
            <a:r>
              <a:rPr sz="3100" dirty="0">
                <a:latin typeface="Arial"/>
                <a:cs typeface="Arial"/>
              </a:rPr>
              <a:t> </a:t>
            </a:r>
            <a:r>
              <a:rPr sz="3100" spc="-26" dirty="0">
                <a:latin typeface="Arial"/>
                <a:cs typeface="Arial"/>
              </a:rPr>
              <a:t>customers</a:t>
            </a:r>
            <a:endParaRPr sz="3100" dirty="0">
              <a:latin typeface="Arial"/>
              <a:cs typeface="Arial"/>
            </a:endParaRPr>
          </a:p>
          <a:p>
            <a:pPr marL="478810" indent="-462300">
              <a:spcBef>
                <a:spcPts val="871"/>
              </a:spcBef>
              <a:buChar char="•"/>
              <a:tabLst>
                <a:tab pos="478810" algn="l"/>
                <a:tab pos="479636" algn="l"/>
              </a:tabLst>
            </a:pPr>
            <a:r>
              <a:rPr sz="3100" spc="-20" dirty="0">
                <a:latin typeface="Arial"/>
                <a:cs typeface="Arial"/>
              </a:rPr>
              <a:t>Accident and </a:t>
            </a:r>
            <a:r>
              <a:rPr sz="3100" spc="-26" dirty="0">
                <a:latin typeface="Arial"/>
                <a:cs typeface="Arial"/>
              </a:rPr>
              <a:t>emergency </a:t>
            </a:r>
            <a:r>
              <a:rPr sz="3100" spc="-20" dirty="0">
                <a:latin typeface="Arial"/>
                <a:cs typeface="Arial"/>
              </a:rPr>
              <a:t>department</a:t>
            </a:r>
            <a:r>
              <a:rPr sz="3100" spc="39" dirty="0">
                <a:latin typeface="Arial"/>
                <a:cs typeface="Arial"/>
              </a:rPr>
              <a:t> </a:t>
            </a:r>
            <a:r>
              <a:rPr sz="3100" spc="-13" dirty="0">
                <a:latin typeface="Arial"/>
                <a:cs typeface="Arial"/>
              </a:rPr>
              <a:t>story</a:t>
            </a:r>
            <a:endParaRPr sz="3100" dirty="0">
              <a:latin typeface="Arial"/>
              <a:cs typeface="Arial"/>
            </a:endParaRPr>
          </a:p>
          <a:p>
            <a:pPr marL="478810" indent="-462300">
              <a:spcBef>
                <a:spcPts val="871"/>
              </a:spcBef>
              <a:buChar char="•"/>
              <a:tabLst>
                <a:tab pos="478810" algn="l"/>
                <a:tab pos="479636" algn="l"/>
              </a:tabLst>
            </a:pPr>
            <a:r>
              <a:rPr sz="3100" spc="-39" dirty="0">
                <a:latin typeface="Arial"/>
                <a:cs typeface="Arial"/>
              </a:rPr>
              <a:t>Sydney </a:t>
            </a:r>
            <a:r>
              <a:rPr sz="3100" spc="-26" dirty="0">
                <a:latin typeface="Arial"/>
                <a:cs typeface="Arial"/>
              </a:rPr>
              <a:t>train </a:t>
            </a:r>
            <a:r>
              <a:rPr sz="3100" spc="-7" dirty="0">
                <a:latin typeface="Arial"/>
                <a:cs typeface="Arial"/>
              </a:rPr>
              <a:t>service</a:t>
            </a:r>
            <a:r>
              <a:rPr sz="3100" spc="-20" dirty="0">
                <a:latin typeface="Arial"/>
                <a:cs typeface="Arial"/>
              </a:rPr>
              <a:t> </a:t>
            </a:r>
            <a:r>
              <a:rPr sz="3100" spc="-13" dirty="0">
                <a:latin typeface="Arial"/>
                <a:cs typeface="Arial"/>
              </a:rPr>
              <a:t>story</a:t>
            </a:r>
            <a:endParaRPr sz="310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410170" y="1056492"/>
            <a:ext cx="1839185" cy="210060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293030" y="2885635"/>
            <a:ext cx="1610665" cy="8913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5285" y="405526"/>
            <a:ext cx="7736669" cy="10772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01647" marR="6605" indent="-1485962">
              <a:lnSpc>
                <a:spcPts val="4160"/>
              </a:lnSpc>
            </a:pPr>
            <a:r>
              <a:rPr spc="20" dirty="0">
                <a:solidFill>
                  <a:srgbClr val="6D6F71"/>
                </a:solidFill>
              </a:rPr>
              <a:t>Myth: </a:t>
            </a:r>
            <a:r>
              <a:rPr spc="-39" dirty="0"/>
              <a:t>All </a:t>
            </a:r>
            <a:r>
              <a:rPr spc="-20" dirty="0"/>
              <a:t>performance </a:t>
            </a:r>
            <a:r>
              <a:rPr spc="-26" dirty="0"/>
              <a:t>measures  </a:t>
            </a:r>
            <a:r>
              <a:rPr spc="-20" dirty="0"/>
              <a:t>are</a:t>
            </a:r>
            <a:r>
              <a:rPr spc="-111" dirty="0"/>
              <a:t> </a:t>
            </a:r>
            <a:r>
              <a:rPr spc="-20" dirty="0"/>
              <a:t>KPIs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55283" y="1590581"/>
            <a:ext cx="8955357" cy="40139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78810" marR="2321404" indent="-462300">
              <a:lnSpc>
                <a:spcPts val="3511"/>
              </a:lnSpc>
              <a:buChar char="•"/>
              <a:tabLst>
                <a:tab pos="478810" algn="l"/>
                <a:tab pos="479636" algn="l"/>
              </a:tabLst>
            </a:pPr>
            <a:r>
              <a:rPr sz="3100" spc="-20" dirty="0">
                <a:latin typeface="Arial"/>
                <a:cs typeface="Arial"/>
              </a:rPr>
              <a:t>Is </a:t>
            </a:r>
            <a:r>
              <a:rPr sz="3100" spc="-33" dirty="0">
                <a:latin typeface="Arial"/>
                <a:cs typeface="Arial"/>
              </a:rPr>
              <a:t>there </a:t>
            </a:r>
            <a:r>
              <a:rPr sz="3100" spc="-7" dirty="0">
                <a:latin typeface="Arial"/>
                <a:cs typeface="Arial"/>
              </a:rPr>
              <a:t>a </a:t>
            </a:r>
            <a:r>
              <a:rPr sz="3100" spc="-20" dirty="0">
                <a:latin typeface="Arial"/>
                <a:cs typeface="Arial"/>
              </a:rPr>
              <a:t>definition </a:t>
            </a:r>
            <a:r>
              <a:rPr sz="3100" spc="-39" dirty="0">
                <a:latin typeface="Arial"/>
                <a:cs typeface="Arial"/>
              </a:rPr>
              <a:t>for </a:t>
            </a:r>
            <a:r>
              <a:rPr sz="3100" spc="-46" dirty="0">
                <a:latin typeface="Arial"/>
                <a:cs typeface="Arial"/>
              </a:rPr>
              <a:t>KPIs </a:t>
            </a:r>
            <a:r>
              <a:rPr sz="3100" spc="-20" dirty="0">
                <a:latin typeface="Arial"/>
                <a:cs typeface="Arial"/>
              </a:rPr>
              <a:t>in </a:t>
            </a:r>
            <a:r>
              <a:rPr sz="3100" spc="-39" dirty="0">
                <a:latin typeface="Arial"/>
                <a:cs typeface="Arial"/>
              </a:rPr>
              <a:t>your  </a:t>
            </a:r>
            <a:r>
              <a:rPr sz="3100" spc="-33" dirty="0">
                <a:latin typeface="Arial"/>
                <a:cs typeface="Arial"/>
              </a:rPr>
              <a:t>organisation?</a:t>
            </a:r>
            <a:endParaRPr sz="3100" dirty="0">
              <a:latin typeface="Arial"/>
              <a:cs typeface="Arial"/>
            </a:endParaRPr>
          </a:p>
          <a:p>
            <a:pPr marL="478810" marR="1082276" indent="-462300">
              <a:lnSpc>
                <a:spcPts val="3511"/>
              </a:lnSpc>
              <a:spcBef>
                <a:spcPts val="1105"/>
              </a:spcBef>
              <a:buChar char="•"/>
              <a:tabLst>
                <a:tab pos="478810" algn="l"/>
                <a:tab pos="479636" algn="l"/>
              </a:tabLst>
            </a:pPr>
            <a:r>
              <a:rPr sz="3100" spc="-26" dirty="0">
                <a:latin typeface="Arial"/>
                <a:cs typeface="Arial"/>
              </a:rPr>
              <a:t>How </a:t>
            </a:r>
            <a:r>
              <a:rPr sz="3100" spc="-13" dirty="0">
                <a:latin typeface="Arial"/>
                <a:cs typeface="Arial"/>
              </a:rPr>
              <a:t>can </a:t>
            </a:r>
            <a:r>
              <a:rPr sz="3100" spc="-7" dirty="0">
                <a:latin typeface="Arial"/>
                <a:cs typeface="Arial"/>
              </a:rPr>
              <a:t>a </a:t>
            </a:r>
            <a:r>
              <a:rPr sz="3100" spc="-26" dirty="0">
                <a:latin typeface="Arial"/>
                <a:cs typeface="Arial"/>
              </a:rPr>
              <a:t>monthly </a:t>
            </a:r>
            <a:r>
              <a:rPr sz="3100" spc="-33" dirty="0">
                <a:latin typeface="Arial"/>
                <a:cs typeface="Arial"/>
              </a:rPr>
              <a:t>measure </a:t>
            </a:r>
            <a:r>
              <a:rPr sz="3100" spc="-13" dirty="0">
                <a:latin typeface="Arial"/>
                <a:cs typeface="Arial"/>
              </a:rPr>
              <a:t>be </a:t>
            </a:r>
            <a:r>
              <a:rPr sz="3100" spc="-59" dirty="0">
                <a:latin typeface="Arial"/>
                <a:cs typeface="Arial"/>
              </a:rPr>
              <a:t>key </a:t>
            </a:r>
            <a:r>
              <a:rPr sz="3100" spc="-33" dirty="0">
                <a:latin typeface="Arial"/>
                <a:cs typeface="Arial"/>
              </a:rPr>
              <a:t>to </a:t>
            </a:r>
            <a:r>
              <a:rPr sz="3100" spc="-20" dirty="0">
                <a:latin typeface="Arial"/>
                <a:cs typeface="Arial"/>
              </a:rPr>
              <a:t>the  </a:t>
            </a:r>
            <a:r>
              <a:rPr sz="3100" spc="-26" dirty="0">
                <a:latin typeface="Arial"/>
                <a:cs typeface="Arial"/>
              </a:rPr>
              <a:t>business </a:t>
            </a:r>
            <a:r>
              <a:rPr sz="3100" dirty="0">
                <a:latin typeface="Arial"/>
                <a:cs typeface="Arial"/>
              </a:rPr>
              <a:t>— </a:t>
            </a:r>
            <a:r>
              <a:rPr sz="3100" spc="-20" dirty="0">
                <a:latin typeface="Arial"/>
                <a:cs typeface="Arial"/>
              </a:rPr>
              <a:t>it </a:t>
            </a:r>
            <a:r>
              <a:rPr sz="3100" spc="-13" dirty="0">
                <a:latin typeface="Arial"/>
                <a:cs typeface="Arial"/>
              </a:rPr>
              <a:t>is </a:t>
            </a:r>
            <a:r>
              <a:rPr sz="3100" spc="-26" dirty="0">
                <a:latin typeface="Arial"/>
                <a:cs typeface="Arial"/>
              </a:rPr>
              <a:t>too</a:t>
            </a:r>
            <a:r>
              <a:rPr sz="3100" dirty="0">
                <a:latin typeface="Arial"/>
                <a:cs typeface="Arial"/>
              </a:rPr>
              <a:t> </a:t>
            </a:r>
            <a:r>
              <a:rPr sz="3100" spc="-46" dirty="0">
                <a:latin typeface="Arial"/>
                <a:cs typeface="Arial"/>
              </a:rPr>
              <a:t>late</a:t>
            </a:r>
            <a:endParaRPr sz="3100" dirty="0">
              <a:latin typeface="Arial"/>
              <a:cs typeface="Arial"/>
            </a:endParaRPr>
          </a:p>
          <a:p>
            <a:pPr marL="478810" marR="341771" indent="-462300">
              <a:lnSpc>
                <a:spcPts val="3511"/>
              </a:lnSpc>
              <a:spcBef>
                <a:spcPts val="1105"/>
              </a:spcBef>
              <a:buChar char="•"/>
              <a:tabLst>
                <a:tab pos="478810" algn="l"/>
                <a:tab pos="479636" algn="l"/>
              </a:tabLst>
            </a:pPr>
            <a:r>
              <a:rPr sz="3100" spc="-33" dirty="0">
                <a:latin typeface="Arial"/>
                <a:cs typeface="Arial"/>
              </a:rPr>
              <a:t>Surely </a:t>
            </a:r>
            <a:r>
              <a:rPr sz="3100" spc="-20" dirty="0">
                <a:latin typeface="Arial"/>
                <a:cs typeface="Arial"/>
              </a:rPr>
              <a:t>some </a:t>
            </a:r>
            <a:r>
              <a:rPr sz="3100" spc="-33" dirty="0">
                <a:latin typeface="Arial"/>
                <a:cs typeface="Arial"/>
              </a:rPr>
              <a:t>measures are not </a:t>
            </a:r>
            <a:r>
              <a:rPr sz="3100" spc="-59" dirty="0">
                <a:latin typeface="Arial"/>
                <a:cs typeface="Arial"/>
              </a:rPr>
              <a:t>key </a:t>
            </a:r>
            <a:r>
              <a:rPr sz="3100" dirty="0">
                <a:latin typeface="Arial"/>
                <a:cs typeface="Arial"/>
              </a:rPr>
              <a:t>— </a:t>
            </a:r>
            <a:r>
              <a:rPr sz="3100" spc="-33" dirty="0">
                <a:latin typeface="Arial"/>
                <a:cs typeface="Arial"/>
              </a:rPr>
              <a:t>they are  </a:t>
            </a:r>
            <a:r>
              <a:rPr sz="3100" spc="-26" dirty="0">
                <a:latin typeface="Arial"/>
                <a:cs typeface="Arial"/>
              </a:rPr>
              <a:t>simply</a:t>
            </a:r>
            <a:r>
              <a:rPr sz="3100" spc="-98" dirty="0">
                <a:latin typeface="Arial"/>
                <a:cs typeface="Arial"/>
              </a:rPr>
              <a:t> </a:t>
            </a:r>
            <a:r>
              <a:rPr sz="3100" spc="-52" dirty="0">
                <a:latin typeface="Arial"/>
                <a:cs typeface="Arial"/>
              </a:rPr>
              <a:t>PIs</a:t>
            </a:r>
            <a:endParaRPr sz="3100" dirty="0">
              <a:latin typeface="Arial"/>
              <a:cs typeface="Arial"/>
            </a:endParaRPr>
          </a:p>
          <a:p>
            <a:pPr marL="478810" marR="6605" indent="-462300">
              <a:lnSpc>
                <a:spcPts val="3511"/>
              </a:lnSpc>
              <a:spcBef>
                <a:spcPts val="1105"/>
              </a:spcBef>
              <a:buChar char="•"/>
              <a:tabLst>
                <a:tab pos="478810" algn="l"/>
                <a:tab pos="479636" algn="l"/>
              </a:tabLst>
            </a:pPr>
            <a:r>
              <a:rPr sz="3100" dirty="0">
                <a:latin typeface="Arial"/>
                <a:cs typeface="Arial"/>
              </a:rPr>
              <a:t>I </a:t>
            </a:r>
            <a:r>
              <a:rPr sz="3100" spc="-59" dirty="0">
                <a:latin typeface="Arial"/>
                <a:cs typeface="Arial"/>
              </a:rPr>
              <a:t>have </a:t>
            </a:r>
            <a:r>
              <a:rPr sz="3100" spc="-13" dirty="0">
                <a:latin typeface="Arial"/>
                <a:cs typeface="Arial"/>
              </a:rPr>
              <a:t>come </a:t>
            </a:r>
            <a:r>
              <a:rPr sz="3100" spc="-33" dirty="0">
                <a:latin typeface="Arial"/>
                <a:cs typeface="Arial"/>
              </a:rPr>
              <a:t>to </a:t>
            </a:r>
            <a:r>
              <a:rPr sz="3100" spc="-20" dirty="0">
                <a:latin typeface="Arial"/>
                <a:cs typeface="Arial"/>
              </a:rPr>
              <a:t>the conclusion </a:t>
            </a:r>
            <a:r>
              <a:rPr sz="3100" spc="-33" dirty="0">
                <a:latin typeface="Arial"/>
                <a:cs typeface="Arial"/>
              </a:rPr>
              <a:t>that there are </a:t>
            </a:r>
            <a:r>
              <a:rPr sz="3100" spc="-39" dirty="0">
                <a:latin typeface="Arial"/>
                <a:cs typeface="Arial"/>
              </a:rPr>
              <a:t>four  </a:t>
            </a:r>
            <a:r>
              <a:rPr sz="3100" spc="-7" dirty="0">
                <a:latin typeface="Arial"/>
                <a:cs typeface="Arial"/>
              </a:rPr>
              <a:t>types </a:t>
            </a:r>
            <a:r>
              <a:rPr sz="3100" spc="-26" dirty="0">
                <a:latin typeface="Arial"/>
                <a:cs typeface="Arial"/>
              </a:rPr>
              <a:t>of </a:t>
            </a:r>
            <a:r>
              <a:rPr sz="3100" spc="-20" dirty="0">
                <a:latin typeface="Arial"/>
                <a:cs typeface="Arial"/>
              </a:rPr>
              <a:t>performance</a:t>
            </a:r>
            <a:r>
              <a:rPr sz="3100" spc="-13" dirty="0">
                <a:latin typeface="Arial"/>
                <a:cs typeface="Arial"/>
              </a:rPr>
              <a:t> </a:t>
            </a:r>
            <a:r>
              <a:rPr sz="3100" spc="-33" dirty="0">
                <a:latin typeface="Arial"/>
                <a:cs typeface="Arial"/>
              </a:rPr>
              <a:t>measures</a:t>
            </a:r>
            <a:endParaRPr sz="31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5287" y="139185"/>
            <a:ext cx="7497760" cy="16158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01647" marR="6605" indent="-1485962">
              <a:lnSpc>
                <a:spcPts val="4160"/>
              </a:lnSpc>
            </a:pPr>
            <a:r>
              <a:rPr spc="20" dirty="0">
                <a:solidFill>
                  <a:srgbClr val="6D6F71"/>
                </a:solidFill>
              </a:rPr>
              <a:t>Myth: </a:t>
            </a:r>
            <a:r>
              <a:rPr spc="-46" dirty="0"/>
              <a:t>Monitoring </a:t>
            </a:r>
            <a:r>
              <a:rPr spc="-39" dirty="0"/>
              <a:t>monthly  </a:t>
            </a:r>
            <a:r>
              <a:rPr spc="-20" dirty="0"/>
              <a:t>performance </a:t>
            </a:r>
            <a:r>
              <a:rPr spc="-26" dirty="0"/>
              <a:t>measures  </a:t>
            </a:r>
            <a:r>
              <a:rPr spc="-46" dirty="0"/>
              <a:t>will </a:t>
            </a:r>
            <a:r>
              <a:rPr spc="-52" dirty="0"/>
              <a:t>improve</a:t>
            </a:r>
            <a:r>
              <a:rPr spc="-26" dirty="0"/>
              <a:t> </a:t>
            </a:r>
            <a:r>
              <a:rPr spc="-20" dirty="0"/>
              <a:t>performance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55283" y="2073927"/>
            <a:ext cx="8119590" cy="287514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78810" indent="-462300">
              <a:buChar char="•"/>
              <a:tabLst>
                <a:tab pos="478810" algn="l"/>
                <a:tab pos="479636" algn="l"/>
              </a:tabLst>
            </a:pPr>
            <a:r>
              <a:rPr sz="3100" spc="-26" dirty="0">
                <a:latin typeface="Arial"/>
                <a:cs typeface="Arial"/>
              </a:rPr>
              <a:t>Monthly </a:t>
            </a:r>
            <a:r>
              <a:rPr sz="3100" spc="-33" dirty="0">
                <a:latin typeface="Arial"/>
                <a:cs typeface="Arial"/>
              </a:rPr>
              <a:t>measures </a:t>
            </a:r>
            <a:r>
              <a:rPr sz="3100" spc="-20" dirty="0">
                <a:latin typeface="Arial"/>
                <a:cs typeface="Arial"/>
              </a:rPr>
              <a:t>seldom change</a:t>
            </a:r>
            <a:r>
              <a:rPr sz="3100" spc="59" dirty="0">
                <a:latin typeface="Arial"/>
                <a:cs typeface="Arial"/>
              </a:rPr>
              <a:t> </a:t>
            </a:r>
            <a:r>
              <a:rPr sz="3100" spc="-26" dirty="0">
                <a:latin typeface="Arial"/>
                <a:cs typeface="Arial"/>
              </a:rPr>
              <a:t>anything</a:t>
            </a:r>
            <a:endParaRPr sz="3100" dirty="0">
              <a:latin typeface="Arial"/>
              <a:cs typeface="Arial"/>
            </a:endParaRPr>
          </a:p>
          <a:p>
            <a:pPr marL="478810" indent="-462300">
              <a:lnSpc>
                <a:spcPts val="3627"/>
              </a:lnSpc>
              <a:spcBef>
                <a:spcPts val="871"/>
              </a:spcBef>
              <a:buChar char="•"/>
              <a:tabLst>
                <a:tab pos="478810" algn="l"/>
                <a:tab pos="479636" algn="l"/>
              </a:tabLst>
            </a:pPr>
            <a:r>
              <a:rPr sz="3100" spc="-39" dirty="0">
                <a:latin typeface="Arial"/>
                <a:cs typeface="Arial"/>
              </a:rPr>
              <a:t>Information </a:t>
            </a:r>
            <a:r>
              <a:rPr sz="3100" spc="-13" dirty="0">
                <a:latin typeface="Arial"/>
                <a:cs typeface="Arial"/>
              </a:rPr>
              <a:t>is </a:t>
            </a:r>
            <a:r>
              <a:rPr sz="3100" spc="-26" dirty="0">
                <a:latin typeface="Arial"/>
                <a:cs typeface="Arial"/>
              </a:rPr>
              <a:t>too</a:t>
            </a:r>
            <a:r>
              <a:rPr sz="3100" spc="26" dirty="0">
                <a:latin typeface="Arial"/>
                <a:cs typeface="Arial"/>
              </a:rPr>
              <a:t> </a:t>
            </a:r>
            <a:r>
              <a:rPr sz="3100" spc="-46" dirty="0">
                <a:latin typeface="Arial"/>
                <a:cs typeface="Arial"/>
              </a:rPr>
              <a:t>late</a:t>
            </a:r>
            <a:endParaRPr sz="3100" dirty="0">
              <a:latin typeface="Arial"/>
              <a:cs typeface="Arial"/>
            </a:endParaRPr>
          </a:p>
          <a:p>
            <a:pPr marL="478810" marR="2881117">
              <a:lnSpc>
                <a:spcPts val="3511"/>
              </a:lnSpc>
              <a:spcBef>
                <a:spcPts val="195"/>
              </a:spcBef>
            </a:pPr>
            <a:r>
              <a:rPr sz="3100" spc="-59" dirty="0">
                <a:latin typeface="Arial"/>
                <a:cs typeface="Arial"/>
              </a:rPr>
              <a:t>e.g. </a:t>
            </a:r>
            <a:r>
              <a:rPr sz="3100" i="1" spc="-20" dirty="0">
                <a:latin typeface="Arial"/>
                <a:cs typeface="Arial"/>
              </a:rPr>
              <a:t>it </a:t>
            </a:r>
            <a:r>
              <a:rPr sz="3100" i="1" spc="-13" dirty="0">
                <a:latin typeface="Arial"/>
                <a:cs typeface="Arial"/>
              </a:rPr>
              <a:t>is </a:t>
            </a:r>
            <a:r>
              <a:rPr sz="3100" i="1" spc="-20" dirty="0">
                <a:latin typeface="Arial"/>
                <a:cs typeface="Arial"/>
              </a:rPr>
              <a:t>as </a:t>
            </a:r>
            <a:r>
              <a:rPr sz="3100" i="1" spc="-26" dirty="0">
                <a:latin typeface="Arial"/>
                <a:cs typeface="Arial"/>
              </a:rPr>
              <a:t>useful </a:t>
            </a:r>
            <a:r>
              <a:rPr sz="3100" i="1" spc="-20" dirty="0">
                <a:latin typeface="Arial"/>
                <a:cs typeface="Arial"/>
              </a:rPr>
              <a:t>as telling  </a:t>
            </a:r>
            <a:r>
              <a:rPr sz="3100" i="1" spc="-7" dirty="0">
                <a:latin typeface="Arial"/>
                <a:cs typeface="Arial"/>
              </a:rPr>
              <a:t>a </a:t>
            </a:r>
            <a:r>
              <a:rPr sz="3100" i="1" spc="-39" dirty="0">
                <a:latin typeface="Arial"/>
                <a:cs typeface="Arial"/>
              </a:rPr>
              <a:t>trainer </a:t>
            </a:r>
            <a:r>
              <a:rPr sz="3100" i="1" spc="-26" dirty="0">
                <a:latin typeface="Arial"/>
                <a:cs typeface="Arial"/>
              </a:rPr>
              <a:t>that </a:t>
            </a:r>
            <a:r>
              <a:rPr sz="3100" i="1" spc="-13" dirty="0">
                <a:latin typeface="Arial"/>
                <a:cs typeface="Arial"/>
              </a:rPr>
              <a:t>his </a:t>
            </a:r>
            <a:r>
              <a:rPr sz="3100" i="1" spc="-65" dirty="0">
                <a:latin typeface="Arial"/>
                <a:cs typeface="Arial"/>
              </a:rPr>
              <a:t>prize  </a:t>
            </a:r>
            <a:r>
              <a:rPr sz="3100" i="1" spc="-33" dirty="0">
                <a:latin typeface="Arial"/>
                <a:cs typeface="Arial"/>
              </a:rPr>
              <a:t>horse </a:t>
            </a:r>
            <a:r>
              <a:rPr sz="3100" i="1" spc="-13" dirty="0">
                <a:latin typeface="Arial"/>
                <a:cs typeface="Arial"/>
              </a:rPr>
              <a:t>escaped </a:t>
            </a:r>
            <a:r>
              <a:rPr sz="3100" i="1" spc="-26" dirty="0">
                <a:latin typeface="Arial"/>
                <a:cs typeface="Arial"/>
              </a:rPr>
              <a:t>the stables,  </a:t>
            </a:r>
            <a:r>
              <a:rPr sz="3100" i="1" spc="-20" dirty="0">
                <a:latin typeface="Arial"/>
                <a:cs typeface="Arial"/>
              </a:rPr>
              <a:t>sometime </a:t>
            </a:r>
            <a:r>
              <a:rPr sz="3100" i="1" spc="-26" dirty="0">
                <a:latin typeface="Arial"/>
                <a:cs typeface="Arial"/>
              </a:rPr>
              <a:t>last</a:t>
            </a:r>
            <a:r>
              <a:rPr sz="3100" i="1" spc="-65" dirty="0">
                <a:latin typeface="Arial"/>
                <a:cs typeface="Arial"/>
              </a:rPr>
              <a:t> </a:t>
            </a:r>
            <a:r>
              <a:rPr sz="3100" i="1" dirty="0">
                <a:latin typeface="Arial"/>
                <a:cs typeface="Arial"/>
              </a:rPr>
              <a:t>month!</a:t>
            </a:r>
            <a:endParaRPr sz="310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451352" y="2734734"/>
            <a:ext cx="2977112" cy="364602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5281" y="138860"/>
            <a:ext cx="7706702" cy="10772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01647" marR="6605" indent="-1485962">
              <a:lnSpc>
                <a:spcPts val="4160"/>
              </a:lnSpc>
            </a:pPr>
            <a:r>
              <a:rPr spc="20" dirty="0">
                <a:solidFill>
                  <a:srgbClr val="6D6F71"/>
                </a:solidFill>
              </a:rPr>
              <a:t>Myth: </a:t>
            </a:r>
            <a:r>
              <a:rPr spc="-20" dirty="0"/>
              <a:t>KPIs are </a:t>
            </a:r>
            <a:r>
              <a:rPr spc="-33" dirty="0"/>
              <a:t>financial </a:t>
            </a:r>
            <a:r>
              <a:rPr spc="-26" dirty="0"/>
              <a:t>and non  </a:t>
            </a:r>
            <a:r>
              <a:rPr spc="-33" dirty="0"/>
              <a:t>financial</a:t>
            </a:r>
            <a:r>
              <a:rPr spc="-39" dirty="0"/>
              <a:t> indicators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55284" y="1535066"/>
            <a:ext cx="6398109" cy="6924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511">
              <a:lnSpc>
                <a:spcPts val="2705"/>
              </a:lnSpc>
            </a:pPr>
            <a:r>
              <a:rPr spc="-20" dirty="0">
                <a:latin typeface="Arial"/>
                <a:cs typeface="Arial"/>
              </a:rPr>
              <a:t>In </a:t>
            </a:r>
            <a:r>
              <a:rPr spc="-13" dirty="0">
                <a:latin typeface="Arial"/>
                <a:cs typeface="Arial"/>
              </a:rPr>
              <a:t>reality </a:t>
            </a:r>
            <a:r>
              <a:rPr spc="-26" dirty="0">
                <a:latin typeface="Arial"/>
                <a:cs typeface="Arial"/>
              </a:rPr>
              <a:t>many </a:t>
            </a:r>
            <a:r>
              <a:rPr spc="-20" dirty="0">
                <a:latin typeface="Arial"/>
                <a:cs typeface="Arial"/>
              </a:rPr>
              <a:t>measures </a:t>
            </a:r>
            <a:r>
              <a:rPr spc="-39" dirty="0">
                <a:latin typeface="Arial"/>
                <a:cs typeface="Arial"/>
              </a:rPr>
              <a:t>have never </a:t>
            </a:r>
            <a:r>
              <a:rPr spc="-13" dirty="0">
                <a:latin typeface="Arial"/>
                <a:cs typeface="Arial"/>
              </a:rPr>
              <a:t>been</a:t>
            </a:r>
            <a:r>
              <a:rPr spc="111" dirty="0">
                <a:latin typeface="Arial"/>
                <a:cs typeface="Arial"/>
              </a:rPr>
              <a:t> </a:t>
            </a:r>
            <a:r>
              <a:rPr spc="-33" dirty="0">
                <a:latin typeface="Arial"/>
                <a:cs typeface="Arial"/>
              </a:rPr>
              <a:t>KPIs.</a:t>
            </a:r>
            <a:endParaRPr dirty="0">
              <a:latin typeface="Arial"/>
              <a:cs typeface="Arial"/>
            </a:endParaRPr>
          </a:p>
          <a:p>
            <a:pPr marL="16511">
              <a:lnSpc>
                <a:spcPts val="2705"/>
              </a:lnSpc>
            </a:pPr>
            <a:r>
              <a:rPr b="1" spc="-7" dirty="0">
                <a:latin typeface="Arial"/>
                <a:cs typeface="Arial"/>
              </a:rPr>
              <a:t>KPIs </a:t>
            </a:r>
            <a:r>
              <a:rPr b="1" spc="-33" dirty="0">
                <a:latin typeface="Arial"/>
                <a:cs typeface="Arial"/>
              </a:rPr>
              <a:t>have </a:t>
            </a:r>
            <a:r>
              <a:rPr b="1" spc="-7" dirty="0">
                <a:latin typeface="Arial"/>
                <a:cs typeface="Arial"/>
              </a:rPr>
              <a:t>special </a:t>
            </a:r>
            <a:r>
              <a:rPr b="1" spc="-13" dirty="0">
                <a:latin typeface="Arial"/>
                <a:cs typeface="Arial"/>
              </a:rPr>
              <a:t>characteristics</a:t>
            </a:r>
            <a:r>
              <a:rPr b="1" spc="13" dirty="0">
                <a:latin typeface="Arial"/>
                <a:cs typeface="Arial"/>
              </a:rPr>
              <a:t> </a:t>
            </a:r>
            <a:r>
              <a:rPr b="1" spc="-13" dirty="0">
                <a:latin typeface="Arial"/>
                <a:cs typeface="Arial"/>
              </a:rPr>
              <a:t>including:</a:t>
            </a:r>
            <a:endParaRPr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849493" y="2364621"/>
            <a:ext cx="149839" cy="210639"/>
          </a:xfrm>
          <a:custGeom>
            <a:avLst/>
            <a:gdLst/>
            <a:ahLst/>
            <a:cxnLst/>
            <a:rect l="l" t="t" r="r" b="b"/>
            <a:pathLst>
              <a:path w="114300" h="163830">
                <a:moveTo>
                  <a:pt x="75933" y="0"/>
                </a:moveTo>
                <a:lnTo>
                  <a:pt x="44084" y="5911"/>
                </a:lnTo>
                <a:lnTo>
                  <a:pt x="20202" y="22499"/>
                </a:lnTo>
                <a:lnTo>
                  <a:pt x="5203" y="48043"/>
                </a:lnTo>
                <a:lnTo>
                  <a:pt x="0" y="80822"/>
                </a:lnTo>
                <a:lnTo>
                  <a:pt x="6244" y="118888"/>
                </a:lnTo>
                <a:lnTo>
                  <a:pt x="22762" y="144478"/>
                </a:lnTo>
                <a:lnTo>
                  <a:pt x="46189" y="158873"/>
                </a:lnTo>
                <a:lnTo>
                  <a:pt x="73215" y="163385"/>
                </a:lnTo>
                <a:lnTo>
                  <a:pt x="79622" y="162962"/>
                </a:lnTo>
                <a:lnTo>
                  <a:pt x="88744" y="161456"/>
                </a:lnTo>
                <a:lnTo>
                  <a:pt x="99747" y="158515"/>
                </a:lnTo>
                <a:lnTo>
                  <a:pt x="111798" y="153784"/>
                </a:lnTo>
                <a:lnTo>
                  <a:pt x="113766" y="152869"/>
                </a:lnTo>
                <a:lnTo>
                  <a:pt x="109261" y="144805"/>
                </a:lnTo>
                <a:lnTo>
                  <a:pt x="76619" y="144805"/>
                </a:lnTo>
                <a:lnTo>
                  <a:pt x="51167" y="139843"/>
                </a:lnTo>
                <a:lnTo>
                  <a:pt x="34513" y="126187"/>
                </a:lnTo>
                <a:lnTo>
                  <a:pt x="25425" y="105682"/>
                </a:lnTo>
                <a:lnTo>
                  <a:pt x="22669" y="80175"/>
                </a:lnTo>
                <a:lnTo>
                  <a:pt x="26848" y="53320"/>
                </a:lnTo>
                <a:lnTo>
                  <a:pt x="38252" y="34061"/>
                </a:lnTo>
                <a:lnTo>
                  <a:pt x="55180" y="22460"/>
                </a:lnTo>
                <a:lnTo>
                  <a:pt x="75933" y="18580"/>
                </a:lnTo>
                <a:lnTo>
                  <a:pt x="103115" y="18580"/>
                </a:lnTo>
                <a:lnTo>
                  <a:pt x="109943" y="7988"/>
                </a:lnTo>
                <a:lnTo>
                  <a:pt x="108267" y="7099"/>
                </a:lnTo>
                <a:lnTo>
                  <a:pt x="101797" y="4613"/>
                </a:lnTo>
                <a:lnTo>
                  <a:pt x="92938" y="2325"/>
                </a:lnTo>
                <a:lnTo>
                  <a:pt x="83660" y="650"/>
                </a:lnTo>
                <a:lnTo>
                  <a:pt x="75933" y="0"/>
                </a:lnTo>
                <a:close/>
              </a:path>
              <a:path w="114300" h="163830">
                <a:moveTo>
                  <a:pt x="104203" y="135750"/>
                </a:moveTo>
                <a:lnTo>
                  <a:pt x="76619" y="144805"/>
                </a:lnTo>
                <a:lnTo>
                  <a:pt x="109261" y="144805"/>
                </a:lnTo>
                <a:lnTo>
                  <a:pt x="104203" y="135750"/>
                </a:lnTo>
                <a:close/>
              </a:path>
              <a:path w="114300" h="163830">
                <a:moveTo>
                  <a:pt x="103115" y="18580"/>
                </a:moveTo>
                <a:lnTo>
                  <a:pt x="80009" y="18580"/>
                </a:lnTo>
                <a:lnTo>
                  <a:pt x="94627" y="20891"/>
                </a:lnTo>
                <a:lnTo>
                  <a:pt x="101117" y="21678"/>
                </a:lnTo>
                <a:lnTo>
                  <a:pt x="103115" y="185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836175" y="2452935"/>
            <a:ext cx="99060" cy="0"/>
          </a:xfrm>
          <a:custGeom>
            <a:avLst/>
            <a:gdLst/>
            <a:ahLst/>
            <a:cxnLst/>
            <a:rect l="l" t="t" r="r" b="b"/>
            <a:pathLst>
              <a:path w="75564">
                <a:moveTo>
                  <a:pt x="0" y="0"/>
                </a:moveTo>
                <a:lnTo>
                  <a:pt x="75361" y="0"/>
                </a:lnTo>
              </a:path>
            </a:pathLst>
          </a:custGeom>
          <a:ln w="15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830530" y="2483298"/>
            <a:ext cx="102390" cy="0"/>
          </a:xfrm>
          <a:custGeom>
            <a:avLst/>
            <a:gdLst/>
            <a:ahLst/>
            <a:cxnLst/>
            <a:rect l="l" t="t" r="r" b="b"/>
            <a:pathLst>
              <a:path w="78104">
                <a:moveTo>
                  <a:pt x="0" y="0"/>
                </a:moveTo>
                <a:lnTo>
                  <a:pt x="77520" y="0"/>
                </a:lnTo>
              </a:path>
            </a:pathLst>
          </a:custGeom>
          <a:ln w="143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body" idx="1"/>
          </p:nvPr>
        </p:nvSpPr>
        <p:spPr>
          <a:xfrm>
            <a:off x="455183" y="2280726"/>
            <a:ext cx="7332937" cy="16224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78810" indent="-462300">
              <a:buChar char="•"/>
              <a:tabLst>
                <a:tab pos="478810" algn="l"/>
                <a:tab pos="479636" algn="l"/>
                <a:tab pos="6486225" algn="l"/>
              </a:tabLst>
            </a:pPr>
            <a:r>
              <a:rPr spc="-13" dirty="0"/>
              <a:t>Non financial </a:t>
            </a:r>
            <a:r>
              <a:rPr spc="-20" dirty="0"/>
              <a:t>measures </a:t>
            </a:r>
            <a:r>
              <a:rPr spc="-13" dirty="0"/>
              <a:t>(not </a:t>
            </a:r>
            <a:r>
              <a:rPr spc="-20" dirty="0"/>
              <a:t>expressed</a:t>
            </a:r>
            <a:r>
              <a:rPr spc="111" dirty="0"/>
              <a:t> </a:t>
            </a:r>
            <a:r>
              <a:rPr spc="-13" dirty="0"/>
              <a:t>in</a:t>
            </a:r>
            <a:r>
              <a:rPr spc="7" dirty="0"/>
              <a:t> </a:t>
            </a:r>
            <a:r>
              <a:rPr spc="52" dirty="0"/>
              <a:t>£,	</a:t>
            </a:r>
            <a:r>
              <a:rPr dirty="0"/>
              <a:t>, </a:t>
            </a:r>
            <a:r>
              <a:rPr spc="13" dirty="0"/>
              <a:t>¥,</a:t>
            </a:r>
            <a:r>
              <a:rPr spc="-124" dirty="0"/>
              <a:t> </a:t>
            </a:r>
            <a:r>
              <a:rPr spc="13" dirty="0"/>
              <a:t>$)</a:t>
            </a:r>
          </a:p>
          <a:p>
            <a:pPr marL="478810" indent="-462300">
              <a:spcBef>
                <a:spcPts val="527"/>
              </a:spcBef>
              <a:buChar char="•"/>
              <a:tabLst>
                <a:tab pos="478810" algn="l"/>
                <a:tab pos="479636" algn="l"/>
              </a:tabLst>
            </a:pPr>
            <a:r>
              <a:rPr spc="-20" dirty="0"/>
              <a:t>Measured frequently </a:t>
            </a:r>
            <a:r>
              <a:rPr spc="-46" dirty="0"/>
              <a:t>e.g. </a:t>
            </a:r>
            <a:r>
              <a:rPr spc="-20" dirty="0"/>
              <a:t>daily or </a:t>
            </a:r>
            <a:r>
              <a:rPr spc="-52" dirty="0"/>
              <a:t>24 </a:t>
            </a:r>
            <a:r>
              <a:rPr spc="-33" dirty="0"/>
              <a:t>by</a:t>
            </a:r>
            <a:r>
              <a:rPr spc="169" dirty="0"/>
              <a:t> </a:t>
            </a:r>
            <a:r>
              <a:rPr spc="-7" dirty="0"/>
              <a:t>7</a:t>
            </a:r>
          </a:p>
          <a:p>
            <a:pPr marL="16511">
              <a:spcBef>
                <a:spcPts val="527"/>
              </a:spcBef>
            </a:pPr>
            <a:r>
              <a:rPr spc="-7" dirty="0"/>
              <a:t>•</a:t>
            </a:r>
          </a:p>
          <a:p>
            <a:pPr marL="16511">
              <a:spcBef>
                <a:spcPts val="527"/>
              </a:spcBef>
            </a:pPr>
            <a:r>
              <a:rPr spc="-7" dirty="0"/>
              <a:t>•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55181" y="3119020"/>
            <a:ext cx="8647355" cy="33932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78810"/>
            <a:r>
              <a:rPr spc="-20" dirty="0">
                <a:latin typeface="Arial"/>
                <a:cs typeface="Arial"/>
              </a:rPr>
              <a:t>Acted </a:t>
            </a:r>
            <a:r>
              <a:rPr spc="-13" dirty="0">
                <a:latin typeface="Arial"/>
                <a:cs typeface="Arial"/>
              </a:rPr>
              <a:t>upon </a:t>
            </a:r>
            <a:r>
              <a:rPr spc="-33" dirty="0">
                <a:latin typeface="Arial"/>
                <a:cs typeface="Arial"/>
              </a:rPr>
              <a:t>by </a:t>
            </a:r>
            <a:r>
              <a:rPr spc="-39" dirty="0">
                <a:latin typeface="Arial"/>
                <a:cs typeface="Arial"/>
              </a:rPr>
              <a:t>CEO </a:t>
            </a:r>
            <a:r>
              <a:rPr spc="-13" dirty="0">
                <a:latin typeface="Arial"/>
                <a:cs typeface="Arial"/>
              </a:rPr>
              <a:t>and </a:t>
            </a:r>
            <a:r>
              <a:rPr spc="-20" dirty="0">
                <a:latin typeface="Arial"/>
                <a:cs typeface="Arial"/>
              </a:rPr>
              <a:t>senior management</a:t>
            </a:r>
            <a:r>
              <a:rPr spc="130" dirty="0">
                <a:latin typeface="Arial"/>
                <a:cs typeface="Arial"/>
              </a:rPr>
              <a:t> </a:t>
            </a:r>
            <a:r>
              <a:rPr spc="-26" dirty="0">
                <a:latin typeface="Arial"/>
                <a:cs typeface="Arial"/>
              </a:rPr>
              <a:t>team</a:t>
            </a:r>
            <a:endParaRPr dirty="0">
              <a:latin typeface="Arial"/>
              <a:cs typeface="Arial"/>
            </a:endParaRPr>
          </a:p>
          <a:p>
            <a:pPr marL="478810" marR="43755">
              <a:lnSpc>
                <a:spcPts val="2601"/>
              </a:lnSpc>
              <a:spcBef>
                <a:spcPts val="787"/>
              </a:spcBef>
            </a:pPr>
            <a:r>
              <a:rPr spc="-20" dirty="0">
                <a:latin typeface="Arial"/>
                <a:cs typeface="Arial"/>
              </a:rPr>
              <a:t>All </a:t>
            </a:r>
            <a:r>
              <a:rPr spc="-7" dirty="0">
                <a:latin typeface="Arial"/>
                <a:cs typeface="Arial"/>
              </a:rPr>
              <a:t>staff </a:t>
            </a:r>
            <a:r>
              <a:rPr spc="-13" dirty="0">
                <a:latin typeface="Arial"/>
                <a:cs typeface="Arial"/>
              </a:rPr>
              <a:t>understand the </a:t>
            </a:r>
            <a:r>
              <a:rPr spc="-20" dirty="0">
                <a:latin typeface="Arial"/>
                <a:cs typeface="Arial"/>
              </a:rPr>
              <a:t>measure </a:t>
            </a:r>
            <a:r>
              <a:rPr spc="-13" dirty="0">
                <a:latin typeface="Arial"/>
                <a:cs typeface="Arial"/>
              </a:rPr>
              <a:t>and </a:t>
            </a:r>
            <a:r>
              <a:rPr spc="-26" dirty="0">
                <a:latin typeface="Arial"/>
                <a:cs typeface="Arial"/>
              </a:rPr>
              <a:t>what </a:t>
            </a:r>
            <a:r>
              <a:rPr spc="-20" dirty="0">
                <a:latin typeface="Arial"/>
                <a:cs typeface="Arial"/>
              </a:rPr>
              <a:t>corrective </a:t>
            </a:r>
            <a:r>
              <a:rPr spc="-13" dirty="0">
                <a:latin typeface="Arial"/>
                <a:cs typeface="Arial"/>
              </a:rPr>
              <a:t>action is  </a:t>
            </a:r>
            <a:r>
              <a:rPr spc="-20" dirty="0">
                <a:latin typeface="Arial"/>
                <a:cs typeface="Arial"/>
              </a:rPr>
              <a:t>required</a:t>
            </a:r>
            <a:endParaRPr dirty="0">
              <a:latin typeface="Arial"/>
              <a:cs typeface="Arial"/>
            </a:endParaRPr>
          </a:p>
          <a:p>
            <a:pPr marL="478810" marR="6605" indent="-462300">
              <a:lnSpc>
                <a:spcPts val="2601"/>
              </a:lnSpc>
              <a:spcBef>
                <a:spcPts val="735"/>
              </a:spcBef>
              <a:buChar char="•"/>
              <a:tabLst>
                <a:tab pos="478810" algn="l"/>
                <a:tab pos="479636" algn="l"/>
              </a:tabLst>
            </a:pPr>
            <a:r>
              <a:rPr spc="-13" dirty="0">
                <a:latin typeface="Arial"/>
                <a:cs typeface="Arial"/>
              </a:rPr>
              <a:t>Responsibility </a:t>
            </a:r>
            <a:r>
              <a:rPr spc="-7" dirty="0">
                <a:latin typeface="Arial"/>
                <a:cs typeface="Arial"/>
              </a:rPr>
              <a:t>can </a:t>
            </a:r>
            <a:r>
              <a:rPr spc="-13" dirty="0">
                <a:latin typeface="Arial"/>
                <a:cs typeface="Arial"/>
              </a:rPr>
              <a:t>be tied </a:t>
            </a:r>
            <a:r>
              <a:rPr spc="-20" dirty="0">
                <a:latin typeface="Arial"/>
                <a:cs typeface="Arial"/>
              </a:rPr>
              <a:t>down to </a:t>
            </a:r>
            <a:r>
              <a:rPr spc="-7" dirty="0">
                <a:latin typeface="Arial"/>
                <a:cs typeface="Arial"/>
              </a:rPr>
              <a:t>a </a:t>
            </a:r>
            <a:r>
              <a:rPr spc="-26" dirty="0">
                <a:latin typeface="Arial"/>
                <a:cs typeface="Arial"/>
              </a:rPr>
              <a:t>team </a:t>
            </a:r>
            <a:r>
              <a:rPr spc="-20" dirty="0">
                <a:latin typeface="Arial"/>
                <a:cs typeface="Arial"/>
              </a:rPr>
              <a:t>or </a:t>
            </a:r>
            <a:r>
              <a:rPr spc="-7" dirty="0">
                <a:latin typeface="Arial"/>
                <a:cs typeface="Arial"/>
              </a:rPr>
              <a:t>a </a:t>
            </a:r>
            <a:r>
              <a:rPr spc="-20" dirty="0">
                <a:latin typeface="Arial"/>
                <a:cs typeface="Arial"/>
              </a:rPr>
              <a:t>group of teams  working </a:t>
            </a:r>
            <a:r>
              <a:rPr spc="-13" dirty="0">
                <a:latin typeface="Arial"/>
                <a:cs typeface="Arial"/>
              </a:rPr>
              <a:t>closely</a:t>
            </a:r>
            <a:r>
              <a:rPr spc="-65" dirty="0">
                <a:latin typeface="Arial"/>
                <a:cs typeface="Arial"/>
              </a:rPr>
              <a:t> </a:t>
            </a:r>
            <a:r>
              <a:rPr spc="-20" dirty="0">
                <a:latin typeface="Arial"/>
                <a:cs typeface="Arial"/>
              </a:rPr>
              <a:t>together</a:t>
            </a:r>
            <a:endParaRPr dirty="0">
              <a:latin typeface="Arial"/>
              <a:cs typeface="Arial"/>
            </a:endParaRPr>
          </a:p>
          <a:p>
            <a:pPr marL="478810" marR="303796" indent="-462300">
              <a:lnSpc>
                <a:spcPts val="2601"/>
              </a:lnSpc>
              <a:spcBef>
                <a:spcPts val="735"/>
              </a:spcBef>
              <a:buChar char="•"/>
              <a:tabLst>
                <a:tab pos="478810" algn="l"/>
                <a:tab pos="479636" algn="l"/>
              </a:tabLst>
            </a:pPr>
            <a:r>
              <a:rPr spc="-13" dirty="0">
                <a:latin typeface="Arial"/>
                <a:cs typeface="Arial"/>
              </a:rPr>
              <a:t>Significant impact </a:t>
            </a:r>
            <a:r>
              <a:rPr spc="-46" dirty="0">
                <a:latin typeface="Arial"/>
                <a:cs typeface="Arial"/>
              </a:rPr>
              <a:t>e.g. </a:t>
            </a:r>
            <a:r>
              <a:rPr spc="-13" dirty="0">
                <a:latin typeface="Arial"/>
                <a:cs typeface="Arial"/>
              </a:rPr>
              <a:t>it impacts most </a:t>
            </a:r>
            <a:r>
              <a:rPr spc="-20" dirty="0">
                <a:latin typeface="Arial"/>
                <a:cs typeface="Arial"/>
              </a:rPr>
              <a:t>of </a:t>
            </a:r>
            <a:r>
              <a:rPr spc="-13" dirty="0">
                <a:latin typeface="Arial"/>
                <a:cs typeface="Arial"/>
              </a:rPr>
              <a:t>the </a:t>
            </a:r>
            <a:r>
              <a:rPr spc="-20" dirty="0">
                <a:latin typeface="Arial"/>
                <a:cs typeface="Arial"/>
              </a:rPr>
              <a:t>core </a:t>
            </a:r>
            <a:r>
              <a:rPr spc="-33" dirty="0">
                <a:latin typeface="Arial"/>
                <a:cs typeface="Arial"/>
              </a:rPr>
              <a:t>CSFs </a:t>
            </a:r>
            <a:r>
              <a:rPr spc="-13" dirty="0">
                <a:latin typeface="Arial"/>
                <a:cs typeface="Arial"/>
              </a:rPr>
              <a:t>and  </a:t>
            </a:r>
            <a:r>
              <a:rPr spc="-20" dirty="0">
                <a:latin typeface="Arial"/>
                <a:cs typeface="Arial"/>
              </a:rPr>
              <a:t>more than </a:t>
            </a:r>
            <a:r>
              <a:rPr spc="-13" dirty="0">
                <a:latin typeface="Arial"/>
                <a:cs typeface="Arial"/>
              </a:rPr>
              <a:t>one </a:t>
            </a:r>
            <a:r>
              <a:rPr spc="-20" dirty="0">
                <a:latin typeface="Arial"/>
                <a:cs typeface="Arial"/>
              </a:rPr>
              <a:t>BSC </a:t>
            </a:r>
            <a:r>
              <a:rPr spc="-13" dirty="0">
                <a:latin typeface="Arial"/>
                <a:cs typeface="Arial"/>
              </a:rPr>
              <a:t>perspective</a:t>
            </a:r>
            <a:endParaRPr dirty="0">
              <a:latin typeface="Arial"/>
              <a:cs typeface="Arial"/>
            </a:endParaRPr>
          </a:p>
          <a:p>
            <a:pPr marL="478810" indent="-462300">
              <a:lnSpc>
                <a:spcPts val="2705"/>
              </a:lnSpc>
              <a:spcBef>
                <a:spcPts val="475"/>
              </a:spcBef>
              <a:buChar char="•"/>
              <a:tabLst>
                <a:tab pos="478810" algn="l"/>
                <a:tab pos="479636" algn="l"/>
              </a:tabLst>
            </a:pPr>
            <a:r>
              <a:rPr spc="-13" dirty="0">
                <a:latin typeface="Arial"/>
                <a:cs typeface="Arial"/>
              </a:rPr>
              <a:t>Has </a:t>
            </a:r>
            <a:r>
              <a:rPr spc="-7" dirty="0">
                <a:latin typeface="Arial"/>
                <a:cs typeface="Arial"/>
              </a:rPr>
              <a:t>a </a:t>
            </a:r>
            <a:r>
              <a:rPr spc="-20" dirty="0">
                <a:latin typeface="Arial"/>
                <a:cs typeface="Arial"/>
              </a:rPr>
              <a:t>positive </a:t>
            </a:r>
            <a:r>
              <a:rPr spc="-13" dirty="0">
                <a:latin typeface="Arial"/>
                <a:cs typeface="Arial"/>
              </a:rPr>
              <a:t>impact in the right direction </a:t>
            </a:r>
            <a:r>
              <a:rPr spc="-46" dirty="0">
                <a:latin typeface="Arial"/>
                <a:cs typeface="Arial"/>
              </a:rPr>
              <a:t>e.g. </a:t>
            </a:r>
            <a:r>
              <a:rPr spc="-20" dirty="0">
                <a:latin typeface="Arial"/>
                <a:cs typeface="Arial"/>
              </a:rPr>
              <a:t>minimum</a:t>
            </a:r>
            <a:r>
              <a:rPr spc="143" dirty="0">
                <a:latin typeface="Arial"/>
                <a:cs typeface="Arial"/>
              </a:rPr>
              <a:t> </a:t>
            </a:r>
            <a:r>
              <a:rPr spc="-13" dirty="0">
                <a:latin typeface="Arial"/>
                <a:cs typeface="Arial"/>
              </a:rPr>
              <a:t>dark</a:t>
            </a:r>
            <a:endParaRPr dirty="0">
              <a:latin typeface="Arial"/>
              <a:cs typeface="Arial"/>
            </a:endParaRPr>
          </a:p>
          <a:p>
            <a:pPr marL="478810">
              <a:lnSpc>
                <a:spcPts val="2705"/>
              </a:lnSpc>
            </a:pPr>
            <a:r>
              <a:rPr spc="-13" dirty="0">
                <a:latin typeface="Arial"/>
                <a:cs typeface="Arial"/>
              </a:rPr>
              <a:t>side</a:t>
            </a:r>
            <a:endParaRPr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44838" y="762077"/>
            <a:ext cx="1693178" cy="8848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685" marR="6605" algn="ctr">
              <a:lnSpc>
                <a:spcPts val="2339"/>
              </a:lnSpc>
            </a:pPr>
            <a:r>
              <a:rPr sz="2300" b="0" spc="-13" dirty="0"/>
              <a:t>B</a:t>
            </a:r>
            <a:r>
              <a:rPr sz="2300" b="0" spc="-33" dirty="0"/>
              <a:t>a</a:t>
            </a:r>
            <a:r>
              <a:rPr sz="2300" b="0" dirty="0"/>
              <a:t>c</a:t>
            </a:r>
            <a:r>
              <a:rPr sz="2300" b="0" spc="-59" dirty="0"/>
              <a:t>k</a:t>
            </a:r>
            <a:r>
              <a:rPr sz="2300" b="0" spc="-26" dirty="0"/>
              <a:t>g</a:t>
            </a:r>
            <a:r>
              <a:rPr sz="2300" b="0" spc="-20" dirty="0"/>
              <a:t>r</a:t>
            </a:r>
            <a:r>
              <a:rPr sz="2300" b="0" spc="-26" dirty="0"/>
              <a:t>ou</a:t>
            </a:r>
            <a:r>
              <a:rPr sz="2300" b="0" spc="-20" dirty="0"/>
              <a:t>n</a:t>
            </a:r>
            <a:r>
              <a:rPr sz="2300" b="0" spc="-33" dirty="0"/>
              <a:t>d</a:t>
            </a:r>
            <a:r>
              <a:rPr sz="2300" b="0" dirty="0"/>
              <a:t>,  </a:t>
            </a:r>
            <a:r>
              <a:rPr sz="2300" b="0" spc="-33" dirty="0"/>
              <a:t>KPI </a:t>
            </a:r>
            <a:r>
              <a:rPr sz="2300" b="0" spc="-20" dirty="0"/>
              <a:t>stories,  </a:t>
            </a:r>
            <a:r>
              <a:rPr sz="2300" b="0" spc="-13" dirty="0"/>
              <a:t>and</a:t>
            </a:r>
            <a:r>
              <a:rPr sz="2300" b="0" spc="-124" dirty="0"/>
              <a:t> </a:t>
            </a:r>
            <a:r>
              <a:rPr sz="2300" b="0" spc="-13" dirty="0"/>
              <a:t>the</a:t>
            </a:r>
            <a:endParaRPr sz="2300" dirty="0"/>
          </a:p>
        </p:txBody>
      </p:sp>
      <p:sp>
        <p:nvSpPr>
          <p:cNvPr id="3" name="object 3"/>
          <p:cNvSpPr txBox="1"/>
          <p:nvPr/>
        </p:nvSpPr>
        <p:spPr>
          <a:xfrm>
            <a:off x="4321349" y="1640373"/>
            <a:ext cx="1340224" cy="5899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511" marR="6605" indent="48706">
              <a:lnSpc>
                <a:spcPts val="2339"/>
              </a:lnSpc>
            </a:pPr>
            <a:r>
              <a:rPr spc="-13" dirty="0">
                <a:latin typeface="Arial"/>
                <a:cs typeface="Arial"/>
              </a:rPr>
              <a:t>balanced  </a:t>
            </a:r>
            <a:r>
              <a:rPr spc="-7" dirty="0">
                <a:latin typeface="Arial"/>
                <a:cs typeface="Arial"/>
              </a:rPr>
              <a:t>s</a:t>
            </a:r>
            <a:r>
              <a:rPr dirty="0">
                <a:latin typeface="Arial"/>
                <a:cs typeface="Arial"/>
              </a:rPr>
              <a:t>c</a:t>
            </a:r>
            <a:r>
              <a:rPr spc="-33" dirty="0">
                <a:latin typeface="Arial"/>
                <a:cs typeface="Arial"/>
              </a:rPr>
              <a:t>or</a:t>
            </a:r>
            <a:r>
              <a:rPr spc="-7" dirty="0">
                <a:latin typeface="Arial"/>
                <a:cs typeface="Arial"/>
              </a:rPr>
              <a:t>e</a:t>
            </a:r>
            <a:r>
              <a:rPr spc="7" dirty="0">
                <a:latin typeface="Arial"/>
                <a:cs typeface="Arial"/>
              </a:rPr>
              <a:t>c</a:t>
            </a:r>
            <a:r>
              <a:rPr spc="-46" dirty="0">
                <a:latin typeface="Arial"/>
                <a:cs typeface="Arial"/>
              </a:rPr>
              <a:t>a</a:t>
            </a:r>
            <a:r>
              <a:rPr spc="-7" dirty="0">
                <a:latin typeface="Arial"/>
                <a:cs typeface="Arial"/>
              </a:rPr>
              <a:t>rd</a:t>
            </a:r>
            <a:endParaRPr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76168" y="1849377"/>
            <a:ext cx="1838853" cy="10002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511" marR="6605" indent="4127" algn="ctr">
              <a:lnSpc>
                <a:spcPts val="2601"/>
              </a:lnSpc>
            </a:pPr>
            <a:r>
              <a:rPr dirty="0">
                <a:latin typeface="Arial"/>
                <a:cs typeface="Arial"/>
              </a:rPr>
              <a:t>Myths </a:t>
            </a:r>
            <a:r>
              <a:rPr spc="-20" dirty="0">
                <a:latin typeface="Arial"/>
                <a:cs typeface="Arial"/>
              </a:rPr>
              <a:t>of  </a:t>
            </a:r>
            <a:r>
              <a:rPr spc="-13" dirty="0">
                <a:latin typeface="Arial"/>
                <a:cs typeface="Arial"/>
              </a:rPr>
              <a:t>performance  m</a:t>
            </a:r>
            <a:r>
              <a:rPr spc="-26" dirty="0">
                <a:latin typeface="Arial"/>
                <a:cs typeface="Arial"/>
              </a:rPr>
              <a:t>e</a:t>
            </a:r>
            <a:r>
              <a:rPr spc="-20" dirty="0">
                <a:latin typeface="Arial"/>
                <a:cs typeface="Arial"/>
              </a:rPr>
              <a:t>a</a:t>
            </a:r>
            <a:r>
              <a:rPr spc="-26" dirty="0">
                <a:latin typeface="Arial"/>
                <a:cs typeface="Arial"/>
              </a:rPr>
              <a:t>s</a:t>
            </a:r>
            <a:r>
              <a:rPr spc="-39" dirty="0">
                <a:latin typeface="Arial"/>
                <a:cs typeface="Arial"/>
              </a:rPr>
              <a:t>u</a:t>
            </a:r>
            <a:r>
              <a:rPr spc="-26" dirty="0">
                <a:latin typeface="Arial"/>
                <a:cs typeface="Arial"/>
              </a:rPr>
              <a:t>re</a:t>
            </a:r>
            <a:r>
              <a:rPr spc="-13" dirty="0">
                <a:latin typeface="Arial"/>
                <a:cs typeface="Arial"/>
              </a:rPr>
              <a:t>m</a:t>
            </a:r>
            <a:r>
              <a:rPr spc="-26" dirty="0">
                <a:latin typeface="Arial"/>
                <a:cs typeface="Arial"/>
              </a:rPr>
              <a:t>e</a:t>
            </a:r>
            <a:r>
              <a:rPr spc="-33" dirty="0">
                <a:latin typeface="Arial"/>
                <a:cs typeface="Arial"/>
              </a:rPr>
              <a:t>nt</a:t>
            </a:r>
            <a:endParaRPr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646942" y="4399523"/>
            <a:ext cx="2807811" cy="390757"/>
          </a:xfrm>
          <a:prstGeom prst="rect">
            <a:avLst/>
          </a:prstGeom>
        </p:spPr>
        <p:txBody>
          <a:bodyPr vert="horz" wrap="square" lIns="0" tIns="34673" rIns="0" bIns="0" rtlCol="0">
            <a:spAutoFit/>
          </a:bodyPr>
          <a:lstStyle/>
          <a:p>
            <a:pPr>
              <a:spcBef>
                <a:spcPts val="273"/>
              </a:spcBef>
            </a:pPr>
            <a:r>
              <a:rPr spc="-7" dirty="0">
                <a:latin typeface="Arial"/>
                <a:cs typeface="Arial"/>
              </a:rPr>
              <a:t>e</a:t>
            </a:r>
            <a:endParaRPr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122914" y="3813605"/>
            <a:ext cx="1609933" cy="13336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511" marR="6605" indent="96587" algn="ctr">
              <a:lnSpc>
                <a:spcPts val="2601"/>
              </a:lnSpc>
            </a:pPr>
            <a:r>
              <a:rPr spc="-59" dirty="0">
                <a:latin typeface="Arial"/>
                <a:cs typeface="Arial"/>
              </a:rPr>
              <a:t>F</a:t>
            </a:r>
            <a:r>
              <a:rPr spc="-26" dirty="0">
                <a:latin typeface="Arial"/>
                <a:cs typeface="Arial"/>
              </a:rPr>
              <a:t>ou</a:t>
            </a:r>
            <a:r>
              <a:rPr spc="-20" dirty="0">
                <a:latin typeface="Arial"/>
                <a:cs typeface="Arial"/>
              </a:rPr>
              <a:t>n</a:t>
            </a:r>
            <a:r>
              <a:rPr spc="-7" dirty="0">
                <a:latin typeface="Arial"/>
                <a:cs typeface="Arial"/>
              </a:rPr>
              <a:t>d</a:t>
            </a:r>
            <a:r>
              <a:rPr spc="-52" dirty="0">
                <a:latin typeface="Arial"/>
                <a:cs typeface="Arial"/>
              </a:rPr>
              <a:t>a</a:t>
            </a:r>
            <a:r>
              <a:rPr spc="-13" dirty="0">
                <a:latin typeface="Arial"/>
                <a:cs typeface="Arial"/>
              </a:rPr>
              <a:t>t</a:t>
            </a:r>
            <a:r>
              <a:rPr spc="-20" dirty="0">
                <a:latin typeface="Arial"/>
                <a:cs typeface="Arial"/>
              </a:rPr>
              <a:t>io</a:t>
            </a:r>
            <a:r>
              <a:rPr spc="-7" dirty="0">
                <a:latin typeface="Arial"/>
                <a:cs typeface="Arial"/>
              </a:rPr>
              <a:t>n  </a:t>
            </a:r>
            <a:r>
              <a:rPr spc="-20" dirty="0">
                <a:latin typeface="Arial"/>
                <a:cs typeface="Arial"/>
              </a:rPr>
              <a:t>stones </a:t>
            </a:r>
            <a:r>
              <a:rPr spc="-13" dirty="0">
                <a:latin typeface="Arial"/>
                <a:cs typeface="Arial"/>
              </a:rPr>
              <a:t>and  the </a:t>
            </a:r>
            <a:r>
              <a:rPr spc="-26" dirty="0">
                <a:latin typeface="Arial"/>
                <a:cs typeface="Arial"/>
              </a:rPr>
              <a:t>six-stag  </a:t>
            </a:r>
            <a:r>
              <a:rPr spc="-13" dirty="0">
                <a:latin typeface="Arial"/>
                <a:cs typeface="Arial"/>
              </a:rPr>
              <a:t>process</a:t>
            </a:r>
            <a:endParaRPr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410606" y="2114192"/>
            <a:ext cx="1192882" cy="6668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0232" marR="6605" indent="-224545">
              <a:lnSpc>
                <a:spcPts val="2601"/>
              </a:lnSpc>
            </a:pPr>
            <a:r>
              <a:rPr spc="-13" dirty="0">
                <a:latin typeface="Arial"/>
                <a:cs typeface="Arial"/>
              </a:rPr>
              <a:t>The</a:t>
            </a:r>
            <a:r>
              <a:rPr spc="-111" dirty="0">
                <a:latin typeface="Arial"/>
                <a:cs typeface="Arial"/>
              </a:rPr>
              <a:t> </a:t>
            </a:r>
            <a:r>
              <a:rPr spc="-13" dirty="0">
                <a:latin typeface="Arial"/>
                <a:cs typeface="Arial"/>
              </a:rPr>
              <a:t>next  </a:t>
            </a:r>
            <a:r>
              <a:rPr spc="-20" dirty="0">
                <a:latin typeface="Arial"/>
                <a:cs typeface="Arial"/>
              </a:rPr>
              <a:t>steps</a:t>
            </a:r>
            <a:endParaRPr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405673" y="3126468"/>
            <a:ext cx="1135444" cy="6001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511"/>
            <a:r>
              <a:rPr sz="3900" b="1" spc="-7" dirty="0">
                <a:latin typeface="Arial"/>
                <a:cs typeface="Arial"/>
              </a:rPr>
              <a:t>K</a:t>
            </a:r>
            <a:r>
              <a:rPr sz="3900" b="1" spc="-59" dirty="0">
                <a:latin typeface="Arial"/>
                <a:cs typeface="Arial"/>
              </a:rPr>
              <a:t>P</a:t>
            </a:r>
            <a:r>
              <a:rPr sz="3900" b="1" spc="-13" dirty="0">
                <a:latin typeface="Arial"/>
                <a:cs typeface="Arial"/>
              </a:rPr>
              <a:t>I</a:t>
            </a:r>
            <a:r>
              <a:rPr sz="3900" b="1" spc="-7" dirty="0">
                <a:latin typeface="Arial"/>
                <a:cs typeface="Arial"/>
              </a:rPr>
              <a:t>s</a:t>
            </a:r>
            <a:endParaRPr sz="3900" dirty="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771364" y="2230795"/>
            <a:ext cx="372930" cy="533128"/>
          </a:xfrm>
          <a:custGeom>
            <a:avLst/>
            <a:gdLst/>
            <a:ahLst/>
            <a:cxnLst/>
            <a:rect l="l" t="t" r="r" b="b"/>
            <a:pathLst>
              <a:path w="284479" h="414655">
                <a:moveTo>
                  <a:pt x="141490" y="0"/>
                </a:moveTo>
                <a:lnTo>
                  <a:pt x="0" y="128955"/>
                </a:lnTo>
                <a:lnTo>
                  <a:pt x="60045" y="129298"/>
                </a:lnTo>
                <a:lnTo>
                  <a:pt x="60045" y="414655"/>
                </a:lnTo>
                <a:lnTo>
                  <a:pt x="224396" y="414655"/>
                </a:lnTo>
                <a:lnTo>
                  <a:pt x="224396" y="129895"/>
                </a:lnTo>
                <a:lnTo>
                  <a:pt x="284011" y="129895"/>
                </a:lnTo>
                <a:lnTo>
                  <a:pt x="141490" y="0"/>
                </a:lnTo>
                <a:close/>
              </a:path>
              <a:path w="284479" h="414655">
                <a:moveTo>
                  <a:pt x="284011" y="129895"/>
                </a:moveTo>
                <a:lnTo>
                  <a:pt x="224396" y="129895"/>
                </a:lnTo>
                <a:lnTo>
                  <a:pt x="284429" y="130276"/>
                </a:lnTo>
                <a:lnTo>
                  <a:pt x="284011" y="12989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825167" y="2707277"/>
            <a:ext cx="525266" cy="432707"/>
          </a:xfrm>
          <a:custGeom>
            <a:avLst/>
            <a:gdLst/>
            <a:ahLst/>
            <a:cxnLst/>
            <a:rect l="l" t="t" r="r" b="b"/>
            <a:pathLst>
              <a:path w="400685" h="336550">
                <a:moveTo>
                  <a:pt x="399964" y="193840"/>
                </a:moveTo>
                <a:lnTo>
                  <a:pt x="71259" y="193840"/>
                </a:lnTo>
                <a:lnTo>
                  <a:pt x="318376" y="336511"/>
                </a:lnTo>
                <a:lnTo>
                  <a:pt x="400557" y="194182"/>
                </a:lnTo>
                <a:lnTo>
                  <a:pt x="399964" y="193840"/>
                </a:lnTo>
                <a:close/>
              </a:path>
              <a:path w="400685" h="336550">
                <a:moveTo>
                  <a:pt x="184289" y="0"/>
                </a:moveTo>
                <a:lnTo>
                  <a:pt x="0" y="58661"/>
                </a:lnTo>
                <a:lnTo>
                  <a:pt x="40944" y="245656"/>
                </a:lnTo>
                <a:lnTo>
                  <a:pt x="71259" y="193840"/>
                </a:lnTo>
                <a:lnTo>
                  <a:pt x="399964" y="193840"/>
                </a:lnTo>
                <a:lnTo>
                  <a:pt x="153949" y="51803"/>
                </a:lnTo>
                <a:lnTo>
                  <a:pt x="184289" y="0"/>
                </a:lnTo>
                <a:close/>
              </a:path>
            </a:pathLst>
          </a:custGeom>
          <a:solidFill>
            <a:srgbClr val="6D6F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621899" y="2753555"/>
            <a:ext cx="525266" cy="432707"/>
          </a:xfrm>
          <a:custGeom>
            <a:avLst/>
            <a:gdLst/>
            <a:ahLst/>
            <a:cxnLst/>
            <a:rect l="l" t="t" r="r" b="b"/>
            <a:pathLst>
              <a:path w="400685" h="336550">
                <a:moveTo>
                  <a:pt x="216268" y="0"/>
                </a:moveTo>
                <a:lnTo>
                  <a:pt x="246608" y="51803"/>
                </a:lnTo>
                <a:lnTo>
                  <a:pt x="0" y="194182"/>
                </a:lnTo>
                <a:lnTo>
                  <a:pt x="82181" y="336511"/>
                </a:lnTo>
                <a:lnTo>
                  <a:pt x="329298" y="193840"/>
                </a:lnTo>
                <a:lnTo>
                  <a:pt x="370958" y="193840"/>
                </a:lnTo>
                <a:lnTo>
                  <a:pt x="400558" y="58661"/>
                </a:lnTo>
                <a:lnTo>
                  <a:pt x="216268" y="0"/>
                </a:lnTo>
                <a:close/>
              </a:path>
              <a:path w="400685" h="336550">
                <a:moveTo>
                  <a:pt x="370958" y="193840"/>
                </a:moveTo>
                <a:lnTo>
                  <a:pt x="329298" y="193840"/>
                </a:lnTo>
                <a:lnTo>
                  <a:pt x="359613" y="245656"/>
                </a:lnTo>
                <a:lnTo>
                  <a:pt x="370958" y="1938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801889" y="3754905"/>
            <a:ext cx="524435" cy="433524"/>
          </a:xfrm>
          <a:custGeom>
            <a:avLst/>
            <a:gdLst/>
            <a:ahLst/>
            <a:cxnLst/>
            <a:rect l="l" t="t" r="r" b="b"/>
            <a:pathLst>
              <a:path w="400050" h="337185">
                <a:moveTo>
                  <a:pt x="41351" y="90195"/>
                </a:moveTo>
                <a:lnTo>
                  <a:pt x="0" y="279133"/>
                </a:lnTo>
                <a:lnTo>
                  <a:pt x="182422" y="337172"/>
                </a:lnTo>
                <a:lnTo>
                  <a:pt x="152704" y="285013"/>
                </a:lnTo>
                <a:lnTo>
                  <a:pt x="399746" y="142379"/>
                </a:lnTo>
                <a:lnTo>
                  <a:pt x="71043" y="142379"/>
                </a:lnTo>
                <a:lnTo>
                  <a:pt x="41351" y="90195"/>
                </a:lnTo>
                <a:close/>
              </a:path>
              <a:path w="400050" h="337185">
                <a:moveTo>
                  <a:pt x="317652" y="0"/>
                </a:moveTo>
                <a:lnTo>
                  <a:pt x="71043" y="142379"/>
                </a:lnTo>
                <a:lnTo>
                  <a:pt x="399746" y="142379"/>
                </a:lnTo>
                <a:lnTo>
                  <a:pt x="317652" y="0"/>
                </a:lnTo>
                <a:close/>
              </a:path>
            </a:pathLst>
          </a:custGeom>
          <a:solidFill>
            <a:srgbClr val="6D6F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661107" y="4399525"/>
            <a:ext cx="2793660" cy="2192927"/>
          </a:xfrm>
          <a:custGeom>
            <a:avLst/>
            <a:gdLst/>
            <a:ahLst/>
            <a:cxnLst/>
            <a:rect l="l" t="t" r="r" b="b"/>
            <a:pathLst>
              <a:path w="2131060" h="1705610">
                <a:moveTo>
                  <a:pt x="0" y="0"/>
                </a:moveTo>
                <a:lnTo>
                  <a:pt x="2130552" y="0"/>
                </a:lnTo>
                <a:lnTo>
                  <a:pt x="2130552" y="1705356"/>
                </a:lnTo>
                <a:lnTo>
                  <a:pt x="0" y="1705356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685016" y="4418801"/>
            <a:ext cx="2581388" cy="1970042"/>
          </a:xfrm>
          <a:custGeom>
            <a:avLst/>
            <a:gdLst/>
            <a:ahLst/>
            <a:cxnLst/>
            <a:rect l="l" t="t" r="r" b="b"/>
            <a:pathLst>
              <a:path w="1969135" h="1532254">
                <a:moveTo>
                  <a:pt x="1476463" y="0"/>
                </a:moveTo>
                <a:lnTo>
                  <a:pt x="492150" y="0"/>
                </a:lnTo>
                <a:lnTo>
                  <a:pt x="0" y="765835"/>
                </a:lnTo>
                <a:lnTo>
                  <a:pt x="492150" y="1531670"/>
                </a:lnTo>
                <a:lnTo>
                  <a:pt x="1476463" y="1531670"/>
                </a:lnTo>
                <a:lnTo>
                  <a:pt x="1968614" y="765835"/>
                </a:lnTo>
                <a:lnTo>
                  <a:pt x="147646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685016" y="4418801"/>
            <a:ext cx="2581388" cy="1970042"/>
          </a:xfrm>
          <a:custGeom>
            <a:avLst/>
            <a:gdLst/>
            <a:ahLst/>
            <a:cxnLst/>
            <a:rect l="l" t="t" r="r" b="b"/>
            <a:pathLst>
              <a:path w="1969135" h="1532254">
                <a:moveTo>
                  <a:pt x="1476463" y="1531670"/>
                </a:moveTo>
                <a:lnTo>
                  <a:pt x="492150" y="1531670"/>
                </a:lnTo>
                <a:lnTo>
                  <a:pt x="0" y="765835"/>
                </a:lnTo>
                <a:lnTo>
                  <a:pt x="492150" y="0"/>
                </a:lnTo>
                <a:lnTo>
                  <a:pt x="1476463" y="0"/>
                </a:lnTo>
                <a:lnTo>
                  <a:pt x="1968614" y="765835"/>
                </a:lnTo>
                <a:lnTo>
                  <a:pt x="1476463" y="1531670"/>
                </a:lnTo>
                <a:close/>
              </a:path>
            </a:pathLst>
          </a:custGeom>
          <a:ln w="342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4416642" y="4900910"/>
            <a:ext cx="1112967" cy="10002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511" marR="6605" indent="85855" algn="just">
              <a:lnSpc>
                <a:spcPts val="2601"/>
              </a:lnSpc>
            </a:pPr>
            <a:r>
              <a:rPr spc="-13" dirty="0">
                <a:latin typeface="Arial"/>
                <a:cs typeface="Arial"/>
              </a:rPr>
              <a:t>Critical  </a:t>
            </a:r>
            <a:r>
              <a:rPr spc="-26" dirty="0">
                <a:latin typeface="Arial"/>
                <a:cs typeface="Arial"/>
              </a:rPr>
              <a:t>s</a:t>
            </a:r>
            <a:r>
              <a:rPr spc="-7" dirty="0">
                <a:latin typeface="Arial"/>
                <a:cs typeface="Arial"/>
              </a:rPr>
              <a:t>u</a:t>
            </a:r>
            <a:r>
              <a:rPr dirty="0">
                <a:latin typeface="Arial"/>
                <a:cs typeface="Arial"/>
              </a:rPr>
              <a:t>c</a:t>
            </a:r>
            <a:r>
              <a:rPr spc="-7" dirty="0">
                <a:latin typeface="Arial"/>
                <a:cs typeface="Arial"/>
              </a:rPr>
              <a:t>c</a:t>
            </a:r>
            <a:r>
              <a:rPr spc="-20" dirty="0">
                <a:latin typeface="Arial"/>
                <a:cs typeface="Arial"/>
              </a:rPr>
              <a:t>e</a:t>
            </a:r>
            <a:r>
              <a:rPr spc="-7" dirty="0">
                <a:latin typeface="Arial"/>
                <a:cs typeface="Arial"/>
              </a:rPr>
              <a:t>s</a:t>
            </a:r>
            <a:r>
              <a:rPr dirty="0">
                <a:latin typeface="Arial"/>
                <a:cs typeface="Arial"/>
              </a:rPr>
              <a:t>s  </a:t>
            </a:r>
            <a:r>
              <a:rPr spc="-20" dirty="0">
                <a:latin typeface="Arial"/>
                <a:cs typeface="Arial"/>
              </a:rPr>
              <a:t>factors</a:t>
            </a:r>
            <a:endParaRPr dirty="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771364" y="4120843"/>
            <a:ext cx="372930" cy="533128"/>
          </a:xfrm>
          <a:custGeom>
            <a:avLst/>
            <a:gdLst/>
            <a:ahLst/>
            <a:cxnLst/>
            <a:rect l="l" t="t" r="r" b="b"/>
            <a:pathLst>
              <a:path w="284479" h="414654">
                <a:moveTo>
                  <a:pt x="224396" y="0"/>
                </a:moveTo>
                <a:lnTo>
                  <a:pt x="60045" y="0"/>
                </a:lnTo>
                <a:lnTo>
                  <a:pt x="60045" y="285356"/>
                </a:lnTo>
                <a:lnTo>
                  <a:pt x="0" y="285699"/>
                </a:lnTo>
                <a:lnTo>
                  <a:pt x="141490" y="414655"/>
                </a:lnTo>
                <a:lnTo>
                  <a:pt x="284011" y="284759"/>
                </a:lnTo>
                <a:lnTo>
                  <a:pt x="224396" y="284759"/>
                </a:lnTo>
                <a:lnTo>
                  <a:pt x="224396" y="0"/>
                </a:lnTo>
                <a:close/>
              </a:path>
              <a:path w="284479" h="414654">
                <a:moveTo>
                  <a:pt x="284429" y="284378"/>
                </a:moveTo>
                <a:lnTo>
                  <a:pt x="224396" y="284759"/>
                </a:lnTo>
                <a:lnTo>
                  <a:pt x="284011" y="284759"/>
                </a:lnTo>
                <a:lnTo>
                  <a:pt x="284429" y="284378"/>
                </a:lnTo>
                <a:close/>
              </a:path>
            </a:pathLst>
          </a:custGeom>
          <a:solidFill>
            <a:srgbClr val="6D6F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607427" y="3436610"/>
            <a:ext cx="2793660" cy="2192927"/>
          </a:xfrm>
          <a:custGeom>
            <a:avLst/>
            <a:gdLst/>
            <a:ahLst/>
            <a:cxnLst/>
            <a:rect l="l" t="t" r="r" b="b"/>
            <a:pathLst>
              <a:path w="2131060" h="1705610">
                <a:moveTo>
                  <a:pt x="0" y="0"/>
                </a:moveTo>
                <a:lnTo>
                  <a:pt x="2130552" y="0"/>
                </a:lnTo>
                <a:lnTo>
                  <a:pt x="2130552" y="1705356"/>
                </a:lnTo>
                <a:lnTo>
                  <a:pt x="0" y="1705356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631324" y="3455891"/>
            <a:ext cx="2581388" cy="1970042"/>
          </a:xfrm>
          <a:custGeom>
            <a:avLst/>
            <a:gdLst/>
            <a:ahLst/>
            <a:cxnLst/>
            <a:rect l="l" t="t" r="r" b="b"/>
            <a:pathLst>
              <a:path w="1969135" h="1532254">
                <a:moveTo>
                  <a:pt x="1476463" y="0"/>
                </a:moveTo>
                <a:lnTo>
                  <a:pt x="492150" y="0"/>
                </a:lnTo>
                <a:lnTo>
                  <a:pt x="0" y="765835"/>
                </a:lnTo>
                <a:lnTo>
                  <a:pt x="492150" y="1531670"/>
                </a:lnTo>
                <a:lnTo>
                  <a:pt x="1476463" y="1531670"/>
                </a:lnTo>
                <a:lnTo>
                  <a:pt x="1968614" y="765835"/>
                </a:lnTo>
                <a:lnTo>
                  <a:pt x="147646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631324" y="3455891"/>
            <a:ext cx="2581388" cy="1970042"/>
          </a:xfrm>
          <a:custGeom>
            <a:avLst/>
            <a:gdLst/>
            <a:ahLst/>
            <a:cxnLst/>
            <a:rect l="l" t="t" r="r" b="b"/>
            <a:pathLst>
              <a:path w="1969135" h="1532254">
                <a:moveTo>
                  <a:pt x="1476463" y="1531670"/>
                </a:moveTo>
                <a:lnTo>
                  <a:pt x="492150" y="1531670"/>
                </a:lnTo>
                <a:lnTo>
                  <a:pt x="0" y="765835"/>
                </a:lnTo>
                <a:lnTo>
                  <a:pt x="492150" y="0"/>
                </a:lnTo>
                <a:lnTo>
                  <a:pt x="1476463" y="0"/>
                </a:lnTo>
                <a:lnTo>
                  <a:pt x="1968614" y="765835"/>
                </a:lnTo>
                <a:lnTo>
                  <a:pt x="1476463" y="1531670"/>
                </a:lnTo>
                <a:close/>
              </a:path>
            </a:pathLst>
          </a:custGeom>
          <a:ln w="342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6169344" y="4073294"/>
            <a:ext cx="1439284" cy="6668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5916" marR="6605" indent="-240232">
              <a:lnSpc>
                <a:spcPts val="2601"/>
              </a:lnSpc>
            </a:pPr>
            <a:r>
              <a:rPr spc="-33" dirty="0">
                <a:latin typeface="Arial"/>
                <a:cs typeface="Arial"/>
              </a:rPr>
              <a:t>Four</a:t>
            </a:r>
            <a:r>
              <a:rPr spc="-104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types  </a:t>
            </a:r>
            <a:r>
              <a:rPr spc="-20" dirty="0">
                <a:latin typeface="Arial"/>
                <a:cs typeface="Arial"/>
              </a:rPr>
              <a:t>of</a:t>
            </a:r>
            <a:r>
              <a:rPr spc="-124" dirty="0">
                <a:latin typeface="Arial"/>
                <a:cs typeface="Arial"/>
              </a:rPr>
              <a:t> </a:t>
            </a:r>
            <a:r>
              <a:rPr spc="-20" dirty="0">
                <a:latin typeface="Arial"/>
                <a:cs typeface="Arial"/>
              </a:rPr>
              <a:t>PMs</a:t>
            </a:r>
            <a:endParaRPr dirty="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5646119" y="3708630"/>
            <a:ext cx="524435" cy="433524"/>
          </a:xfrm>
          <a:custGeom>
            <a:avLst/>
            <a:gdLst/>
            <a:ahLst/>
            <a:cxnLst/>
            <a:rect l="l" t="t" r="r" b="b"/>
            <a:pathLst>
              <a:path w="400050" h="337185">
                <a:moveTo>
                  <a:pt x="82181" y="0"/>
                </a:moveTo>
                <a:lnTo>
                  <a:pt x="0" y="142328"/>
                </a:lnTo>
                <a:lnTo>
                  <a:pt x="247129" y="285013"/>
                </a:lnTo>
                <a:lnTo>
                  <a:pt x="217411" y="337172"/>
                </a:lnTo>
                <a:lnTo>
                  <a:pt x="399834" y="279133"/>
                </a:lnTo>
                <a:lnTo>
                  <a:pt x="369904" y="142379"/>
                </a:lnTo>
                <a:lnTo>
                  <a:pt x="328790" y="142379"/>
                </a:lnTo>
                <a:lnTo>
                  <a:pt x="82181" y="0"/>
                </a:lnTo>
                <a:close/>
              </a:path>
              <a:path w="400050" h="337185">
                <a:moveTo>
                  <a:pt x="358482" y="90195"/>
                </a:moveTo>
                <a:lnTo>
                  <a:pt x="328790" y="142379"/>
                </a:lnTo>
                <a:lnTo>
                  <a:pt x="369904" y="142379"/>
                </a:lnTo>
                <a:lnTo>
                  <a:pt x="358482" y="9019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72413" y="351181"/>
            <a:ext cx="8969499" cy="6001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287556"/>
            <a:r>
              <a:rPr spc="-148" dirty="0"/>
              <a:t>Two </a:t>
            </a:r>
            <a:r>
              <a:rPr spc="-33" dirty="0"/>
              <a:t>groups </a:t>
            </a:r>
            <a:r>
              <a:rPr spc="-26" dirty="0"/>
              <a:t>of</a:t>
            </a:r>
            <a:r>
              <a:rPr spc="91" dirty="0"/>
              <a:t> </a:t>
            </a:r>
            <a:r>
              <a:rPr spc="-20" dirty="0"/>
              <a:t>two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471937" y="1045209"/>
          <a:ext cx="8476899" cy="73766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72851"/>
                <a:gridCol w="5404048"/>
              </a:tblGrid>
              <a:tr h="299677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100">
                        <a:latin typeface="Times New Roman"/>
                        <a:cs typeface="Times New Roman"/>
                      </a:endParaRPr>
                    </a:p>
                    <a:p>
                      <a:pPr marL="44450" marR="840740">
                        <a:lnSpc>
                          <a:spcPts val="2700"/>
                        </a:lnSpc>
                        <a:spcBef>
                          <a:spcPts val="1670"/>
                        </a:spcBef>
                      </a:pPr>
                      <a:r>
                        <a:rPr sz="3100" b="1" spc="-20" dirty="0">
                          <a:latin typeface="Arial"/>
                          <a:cs typeface="Arial"/>
                        </a:rPr>
                        <a:t>Result  </a:t>
                      </a:r>
                      <a:r>
                        <a:rPr sz="3100" b="1" spc="-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3100" b="1" spc="-1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3100" b="1" spc="-2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3100" b="1" spc="-20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3100" b="1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3100" b="1" spc="-2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3100" b="1" spc="-4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3100" b="1" spc="-2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3100" b="1" spc="-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3100" b="1" dirty="0">
                          <a:latin typeface="Arial"/>
                          <a:cs typeface="Arial"/>
                        </a:rPr>
                        <a:t>s</a:t>
                      </a:r>
                      <a:endParaRPr sz="3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pPr marL="44450" marR="90805">
                        <a:lnSpc>
                          <a:spcPts val="2000"/>
                        </a:lnSpc>
                        <a:spcBef>
                          <a:spcPts val="1110"/>
                        </a:spcBef>
                      </a:pPr>
                      <a:r>
                        <a:rPr sz="2300" spc="-15" dirty="0">
                          <a:latin typeface="Arial"/>
                          <a:cs typeface="Arial"/>
                        </a:rPr>
                        <a:t>Measures that </a:t>
                      </a:r>
                      <a:r>
                        <a:rPr sz="2300" spc="-20" dirty="0">
                          <a:latin typeface="Arial"/>
                          <a:cs typeface="Arial"/>
                        </a:rPr>
                        <a:t>summarize </a:t>
                      </a:r>
                      <a:r>
                        <a:rPr sz="2300" spc="-10" dirty="0">
                          <a:latin typeface="Arial"/>
                          <a:cs typeface="Arial"/>
                        </a:rPr>
                        <a:t>the </a:t>
                      </a:r>
                      <a:r>
                        <a:rPr sz="2300" spc="-15" dirty="0">
                          <a:latin typeface="Arial"/>
                          <a:cs typeface="Arial"/>
                        </a:rPr>
                        <a:t>collective  </a:t>
                      </a:r>
                      <a:r>
                        <a:rPr sz="2300" spc="-5" dirty="0">
                          <a:latin typeface="Arial"/>
                          <a:cs typeface="Arial"/>
                        </a:rPr>
                        <a:t>effort </a:t>
                      </a:r>
                      <a:r>
                        <a:rPr sz="2300" spc="-15" dirty="0">
                          <a:latin typeface="Arial"/>
                          <a:cs typeface="Arial"/>
                        </a:rPr>
                        <a:t>of </a:t>
                      </a:r>
                      <a:r>
                        <a:rPr sz="2300" spc="-5" dirty="0">
                          <a:latin typeface="Arial"/>
                          <a:cs typeface="Arial"/>
                        </a:rPr>
                        <a:t>a </a:t>
                      </a:r>
                      <a:r>
                        <a:rPr sz="2300" spc="-10" dirty="0">
                          <a:latin typeface="Arial"/>
                          <a:cs typeface="Arial"/>
                        </a:rPr>
                        <a:t>wide </a:t>
                      </a:r>
                      <a:r>
                        <a:rPr sz="2300" spc="-15" dirty="0">
                          <a:latin typeface="Arial"/>
                          <a:cs typeface="Arial"/>
                        </a:rPr>
                        <a:t>number of</a:t>
                      </a:r>
                      <a:r>
                        <a:rPr sz="2300" spc="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300" spc="-20" dirty="0">
                          <a:latin typeface="Arial"/>
                          <a:cs typeface="Arial"/>
                        </a:rPr>
                        <a:t>teams.</a:t>
                      </a:r>
                      <a:endParaRPr sz="2300">
                        <a:latin typeface="Arial"/>
                        <a:cs typeface="Arial"/>
                      </a:endParaRPr>
                    </a:p>
                    <a:p>
                      <a:pPr marL="44450" marR="347345">
                        <a:lnSpc>
                          <a:spcPts val="2000"/>
                        </a:lnSpc>
                      </a:pPr>
                      <a:r>
                        <a:rPr sz="2300" spc="-10" dirty="0">
                          <a:latin typeface="Arial"/>
                          <a:cs typeface="Arial"/>
                        </a:rPr>
                        <a:t>Some </a:t>
                      </a:r>
                      <a:r>
                        <a:rPr sz="2300" spc="-15" dirty="0">
                          <a:latin typeface="Arial"/>
                          <a:cs typeface="Arial"/>
                        </a:rPr>
                        <a:t>of these result indicators  </a:t>
                      </a:r>
                      <a:r>
                        <a:rPr sz="2300" spc="-20" dirty="0">
                          <a:latin typeface="Arial"/>
                          <a:cs typeface="Arial"/>
                        </a:rPr>
                        <a:t>summarize </a:t>
                      </a:r>
                      <a:r>
                        <a:rPr sz="2300" spc="-10" dirty="0">
                          <a:latin typeface="Arial"/>
                          <a:cs typeface="Arial"/>
                        </a:rPr>
                        <a:t>the </a:t>
                      </a:r>
                      <a:r>
                        <a:rPr sz="2300" spc="-15" dirty="0">
                          <a:latin typeface="Arial"/>
                          <a:cs typeface="Arial"/>
                        </a:rPr>
                        <a:t>collective </a:t>
                      </a:r>
                      <a:r>
                        <a:rPr sz="2300" spc="-5" dirty="0">
                          <a:latin typeface="Arial"/>
                          <a:cs typeface="Arial"/>
                        </a:rPr>
                        <a:t>efforts </a:t>
                      </a:r>
                      <a:r>
                        <a:rPr sz="2300" spc="-15" dirty="0">
                          <a:latin typeface="Arial"/>
                          <a:cs typeface="Arial"/>
                        </a:rPr>
                        <a:t>of all  </a:t>
                      </a:r>
                      <a:r>
                        <a:rPr sz="2300" spc="-10" dirty="0">
                          <a:latin typeface="Arial"/>
                          <a:cs typeface="Arial"/>
                        </a:rPr>
                        <a:t>the </a:t>
                      </a:r>
                      <a:r>
                        <a:rPr sz="2300" spc="-20" dirty="0">
                          <a:latin typeface="Arial"/>
                          <a:cs typeface="Arial"/>
                        </a:rPr>
                        <a:t>teams. </a:t>
                      </a:r>
                      <a:r>
                        <a:rPr sz="2300" dirty="0">
                          <a:latin typeface="Arial"/>
                          <a:cs typeface="Arial"/>
                        </a:rPr>
                        <a:t>I </a:t>
                      </a:r>
                      <a:r>
                        <a:rPr sz="2300" spc="-10" dirty="0">
                          <a:latin typeface="Arial"/>
                          <a:cs typeface="Arial"/>
                        </a:rPr>
                        <a:t>call </a:t>
                      </a:r>
                      <a:r>
                        <a:rPr sz="2300" spc="-15" dirty="0">
                          <a:latin typeface="Arial"/>
                          <a:cs typeface="Arial"/>
                        </a:rPr>
                        <a:t>these </a:t>
                      </a:r>
                      <a:r>
                        <a:rPr sz="2300" b="1" spc="-30" dirty="0">
                          <a:latin typeface="Arial"/>
                          <a:cs typeface="Arial"/>
                        </a:rPr>
                        <a:t>Key </a:t>
                      </a:r>
                      <a:r>
                        <a:rPr sz="2300" b="1" spc="-10" dirty="0">
                          <a:latin typeface="Arial"/>
                          <a:cs typeface="Arial"/>
                        </a:rPr>
                        <a:t>Result  </a:t>
                      </a:r>
                      <a:r>
                        <a:rPr sz="2300" b="1" spc="-15" dirty="0">
                          <a:latin typeface="Arial"/>
                          <a:cs typeface="Arial"/>
                        </a:rPr>
                        <a:t>Indicators</a:t>
                      </a:r>
                      <a:r>
                        <a:rPr sz="2300" spc="-15" dirty="0">
                          <a:latin typeface="Arial"/>
                          <a:cs typeface="Arial"/>
                        </a:rPr>
                        <a:t>.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</a:tr>
              <a:tr h="43798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4200">
                        <a:latin typeface="Times New Roman"/>
                        <a:cs typeface="Times New Roman"/>
                      </a:endParaRPr>
                    </a:p>
                    <a:p>
                      <a:pPr marL="44450" marR="429259">
                        <a:lnSpc>
                          <a:spcPts val="2700"/>
                        </a:lnSpc>
                      </a:pPr>
                      <a:r>
                        <a:rPr sz="3100" b="1" spc="-3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3100" b="1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3100" b="1" spc="35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3100" b="1" spc="-35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3100" b="1" spc="-2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3100" b="1" spc="-3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3100" b="1" spc="-1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3100" b="1" spc="-15" dirty="0">
                          <a:latin typeface="Arial"/>
                          <a:cs typeface="Arial"/>
                        </a:rPr>
                        <a:t>an</a:t>
                      </a:r>
                      <a:r>
                        <a:rPr sz="3100" b="1" dirty="0">
                          <a:latin typeface="Arial"/>
                          <a:cs typeface="Arial"/>
                        </a:rPr>
                        <a:t>ce  </a:t>
                      </a:r>
                      <a:r>
                        <a:rPr sz="3100" b="1" spc="-20" dirty="0">
                          <a:latin typeface="Arial"/>
                          <a:cs typeface="Arial"/>
                        </a:rPr>
                        <a:t>Indicators</a:t>
                      </a:r>
                      <a:endParaRPr sz="3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 marR="201930">
                        <a:lnSpc>
                          <a:spcPts val="2000"/>
                        </a:lnSpc>
                        <a:spcBef>
                          <a:spcPts val="1315"/>
                        </a:spcBef>
                      </a:pPr>
                      <a:r>
                        <a:rPr sz="2300" spc="-15" dirty="0">
                          <a:latin typeface="Arial"/>
                          <a:cs typeface="Arial"/>
                        </a:rPr>
                        <a:t>Measures where </a:t>
                      </a:r>
                      <a:r>
                        <a:rPr sz="2300" spc="-10" dirty="0">
                          <a:latin typeface="Arial"/>
                          <a:cs typeface="Arial"/>
                        </a:rPr>
                        <a:t>the responsibility </a:t>
                      </a:r>
                      <a:r>
                        <a:rPr sz="2300" spc="-5" dirty="0">
                          <a:latin typeface="Arial"/>
                          <a:cs typeface="Arial"/>
                        </a:rPr>
                        <a:t>can  </a:t>
                      </a:r>
                      <a:r>
                        <a:rPr sz="2300" spc="-10" dirty="0">
                          <a:latin typeface="Arial"/>
                          <a:cs typeface="Arial"/>
                        </a:rPr>
                        <a:t>be tied </a:t>
                      </a:r>
                      <a:r>
                        <a:rPr sz="2300" spc="-15" dirty="0">
                          <a:latin typeface="Arial"/>
                          <a:cs typeface="Arial"/>
                        </a:rPr>
                        <a:t>down to </a:t>
                      </a:r>
                      <a:r>
                        <a:rPr sz="2300" spc="-5" dirty="0">
                          <a:latin typeface="Arial"/>
                          <a:cs typeface="Arial"/>
                        </a:rPr>
                        <a:t>a </a:t>
                      </a:r>
                      <a:r>
                        <a:rPr sz="2300" spc="-20" dirty="0">
                          <a:latin typeface="Arial"/>
                          <a:cs typeface="Arial"/>
                        </a:rPr>
                        <a:t>team </a:t>
                      </a:r>
                      <a:r>
                        <a:rPr sz="2300" spc="-15" dirty="0">
                          <a:latin typeface="Arial"/>
                          <a:cs typeface="Arial"/>
                        </a:rPr>
                        <a:t>or </a:t>
                      </a:r>
                      <a:r>
                        <a:rPr sz="2300" spc="-5" dirty="0">
                          <a:latin typeface="Arial"/>
                          <a:cs typeface="Arial"/>
                        </a:rPr>
                        <a:t>a </a:t>
                      </a:r>
                      <a:r>
                        <a:rPr sz="2300" spc="-15" dirty="0">
                          <a:latin typeface="Arial"/>
                          <a:cs typeface="Arial"/>
                        </a:rPr>
                        <a:t>cluster  of teams </a:t>
                      </a:r>
                      <a:r>
                        <a:rPr sz="2300" spc="-10" dirty="0">
                          <a:latin typeface="Arial"/>
                          <a:cs typeface="Arial"/>
                        </a:rPr>
                        <a:t>who </a:t>
                      </a:r>
                      <a:r>
                        <a:rPr sz="2300" spc="-15" dirty="0">
                          <a:latin typeface="Arial"/>
                          <a:cs typeface="Arial"/>
                        </a:rPr>
                        <a:t>work </a:t>
                      </a:r>
                      <a:r>
                        <a:rPr sz="2300" spc="-10" dirty="0">
                          <a:latin typeface="Arial"/>
                          <a:cs typeface="Arial"/>
                        </a:rPr>
                        <a:t>closely</a:t>
                      </a:r>
                      <a:r>
                        <a:rPr sz="23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300" spc="-30" dirty="0">
                          <a:latin typeface="Arial"/>
                          <a:cs typeface="Arial"/>
                        </a:rPr>
                        <a:t>together.</a:t>
                      </a:r>
                      <a:endParaRPr sz="2300">
                        <a:latin typeface="Arial"/>
                        <a:cs typeface="Arial"/>
                      </a:endParaRPr>
                    </a:p>
                    <a:p>
                      <a:pPr marL="44450" marR="224154">
                        <a:lnSpc>
                          <a:spcPts val="2000"/>
                        </a:lnSpc>
                      </a:pPr>
                      <a:r>
                        <a:rPr sz="2300" spc="-10" dirty="0">
                          <a:latin typeface="Arial"/>
                          <a:cs typeface="Arial"/>
                        </a:rPr>
                        <a:t>Some </a:t>
                      </a:r>
                      <a:r>
                        <a:rPr sz="2300" spc="-15" dirty="0">
                          <a:latin typeface="Arial"/>
                          <a:cs typeface="Arial"/>
                        </a:rPr>
                        <a:t>of these </a:t>
                      </a:r>
                      <a:r>
                        <a:rPr sz="2300" spc="-10" dirty="0">
                          <a:latin typeface="Arial"/>
                          <a:cs typeface="Arial"/>
                        </a:rPr>
                        <a:t>performance </a:t>
                      </a:r>
                      <a:r>
                        <a:rPr sz="2300" spc="-15" dirty="0">
                          <a:latin typeface="Arial"/>
                          <a:cs typeface="Arial"/>
                        </a:rPr>
                        <a:t>indicators  </a:t>
                      </a:r>
                      <a:r>
                        <a:rPr sz="2300" spc="-20" dirty="0">
                          <a:latin typeface="Arial"/>
                          <a:cs typeface="Arial"/>
                        </a:rPr>
                        <a:t>tell </a:t>
                      </a:r>
                      <a:r>
                        <a:rPr sz="2300" spc="-5" dirty="0">
                          <a:latin typeface="Arial"/>
                          <a:cs typeface="Arial"/>
                        </a:rPr>
                        <a:t>staff </a:t>
                      </a:r>
                      <a:r>
                        <a:rPr sz="2300" spc="-10" dirty="0">
                          <a:latin typeface="Arial"/>
                          <a:cs typeface="Arial"/>
                        </a:rPr>
                        <a:t>and </a:t>
                      </a:r>
                      <a:r>
                        <a:rPr sz="2300" spc="-15" dirty="0">
                          <a:latin typeface="Arial"/>
                          <a:cs typeface="Arial"/>
                        </a:rPr>
                        <a:t>management </a:t>
                      </a:r>
                      <a:r>
                        <a:rPr sz="2300" spc="-20" dirty="0">
                          <a:latin typeface="Arial"/>
                          <a:cs typeface="Arial"/>
                        </a:rPr>
                        <a:t>what </a:t>
                      </a:r>
                      <a:r>
                        <a:rPr sz="2300" spc="-15" dirty="0">
                          <a:latin typeface="Arial"/>
                          <a:cs typeface="Arial"/>
                        </a:rPr>
                        <a:t>to </a:t>
                      </a:r>
                      <a:r>
                        <a:rPr sz="2300" spc="-5" dirty="0">
                          <a:latin typeface="Arial"/>
                          <a:cs typeface="Arial"/>
                        </a:rPr>
                        <a:t>do  </a:t>
                      </a:r>
                      <a:r>
                        <a:rPr sz="2300" spc="-15" dirty="0">
                          <a:latin typeface="Arial"/>
                          <a:cs typeface="Arial"/>
                        </a:rPr>
                        <a:t>to increase </a:t>
                      </a:r>
                      <a:r>
                        <a:rPr sz="2300" spc="-10" dirty="0">
                          <a:latin typeface="Arial"/>
                          <a:cs typeface="Arial"/>
                        </a:rPr>
                        <a:t>performance </a:t>
                      </a:r>
                      <a:r>
                        <a:rPr sz="2300" spc="-25" dirty="0">
                          <a:latin typeface="Arial"/>
                          <a:cs typeface="Arial"/>
                        </a:rPr>
                        <a:t>dramatically.  </a:t>
                      </a:r>
                      <a:r>
                        <a:rPr sz="2300" dirty="0">
                          <a:latin typeface="Arial"/>
                          <a:cs typeface="Arial"/>
                        </a:rPr>
                        <a:t>I </a:t>
                      </a:r>
                      <a:r>
                        <a:rPr sz="2300" spc="-10" dirty="0">
                          <a:latin typeface="Arial"/>
                          <a:cs typeface="Arial"/>
                        </a:rPr>
                        <a:t>call </a:t>
                      </a:r>
                      <a:r>
                        <a:rPr sz="2300" spc="-15" dirty="0">
                          <a:latin typeface="Arial"/>
                          <a:cs typeface="Arial"/>
                        </a:rPr>
                        <a:t>these </a:t>
                      </a:r>
                      <a:r>
                        <a:rPr sz="2300" b="1" spc="-30" dirty="0">
                          <a:latin typeface="Arial"/>
                          <a:cs typeface="Arial"/>
                        </a:rPr>
                        <a:t>Key </a:t>
                      </a:r>
                      <a:r>
                        <a:rPr sz="2300" b="1" spc="-10" dirty="0">
                          <a:latin typeface="Arial"/>
                          <a:cs typeface="Arial"/>
                        </a:rPr>
                        <a:t>Performance  </a:t>
                      </a:r>
                      <a:r>
                        <a:rPr sz="2300" b="1" spc="-15" dirty="0">
                          <a:latin typeface="Arial"/>
                          <a:cs typeface="Arial"/>
                        </a:rPr>
                        <a:t>Indicators</a:t>
                      </a:r>
                      <a:r>
                        <a:rPr sz="2300" spc="-15" dirty="0">
                          <a:latin typeface="Arial"/>
                          <a:cs typeface="Arial"/>
                        </a:rPr>
                        <a:t>.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77207" y="141715"/>
            <a:ext cx="8756405" cy="10772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193169" marR="6605" indent="-3177483">
              <a:lnSpc>
                <a:spcPts val="4160"/>
              </a:lnSpc>
            </a:pPr>
            <a:r>
              <a:rPr spc="-46" dirty="0"/>
              <a:t>Four </a:t>
            </a:r>
            <a:r>
              <a:rPr spc="-7" dirty="0"/>
              <a:t>types </a:t>
            </a:r>
            <a:r>
              <a:rPr spc="-26" dirty="0"/>
              <a:t>of Performance Measures  </a:t>
            </a:r>
            <a:r>
              <a:rPr spc="26" dirty="0"/>
              <a:t>(10/80/10)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21882" y="1613200"/>
            <a:ext cx="4492662" cy="649925"/>
          </a:xfrm>
          <a:prstGeom prst="rect">
            <a:avLst/>
          </a:prstGeom>
        </p:spPr>
        <p:txBody>
          <a:bodyPr vert="horz" wrap="square" lIns="0" tIns="59439" rIns="0" bIns="0" rtlCol="0">
            <a:spAutoFit/>
          </a:bodyPr>
          <a:lstStyle/>
          <a:p>
            <a:pPr marL="16511" marR="6605">
              <a:lnSpc>
                <a:spcPts val="2339"/>
              </a:lnSpc>
              <a:spcBef>
                <a:spcPts val="468"/>
              </a:spcBef>
              <a:tabLst>
                <a:tab pos="4132627" algn="l"/>
              </a:tabLst>
            </a:pPr>
            <a:r>
              <a:rPr spc="-78" dirty="0">
                <a:latin typeface="Arial"/>
                <a:cs typeface="Arial"/>
              </a:rPr>
              <a:t>K</a:t>
            </a:r>
            <a:r>
              <a:rPr spc="-65" dirty="0">
                <a:latin typeface="Arial"/>
                <a:cs typeface="Arial"/>
              </a:rPr>
              <a:t>e</a:t>
            </a:r>
            <a:r>
              <a:rPr dirty="0">
                <a:latin typeface="Arial"/>
                <a:cs typeface="Arial"/>
              </a:rPr>
              <a:t>y </a:t>
            </a:r>
            <a:r>
              <a:rPr spc="-26" dirty="0">
                <a:latin typeface="Arial"/>
                <a:cs typeface="Arial"/>
              </a:rPr>
              <a:t>r</a:t>
            </a:r>
            <a:r>
              <a:rPr spc="-20" dirty="0">
                <a:latin typeface="Arial"/>
                <a:cs typeface="Arial"/>
              </a:rPr>
              <a:t>e</a:t>
            </a:r>
            <a:r>
              <a:rPr spc="-26" dirty="0">
                <a:latin typeface="Arial"/>
                <a:cs typeface="Arial"/>
              </a:rPr>
              <a:t>sul</a:t>
            </a:r>
            <a:r>
              <a:rPr dirty="0">
                <a:latin typeface="Arial"/>
                <a:cs typeface="Arial"/>
              </a:rPr>
              <a:t>t </a:t>
            </a:r>
            <a:r>
              <a:rPr spc="-26" dirty="0">
                <a:latin typeface="Arial"/>
                <a:cs typeface="Arial"/>
              </a:rPr>
              <a:t>i</a:t>
            </a:r>
            <a:r>
              <a:rPr spc="-20" dirty="0">
                <a:latin typeface="Arial"/>
                <a:cs typeface="Arial"/>
              </a:rPr>
              <a:t>nd</a:t>
            </a:r>
            <a:r>
              <a:rPr spc="-7" dirty="0">
                <a:latin typeface="Arial"/>
                <a:cs typeface="Arial"/>
              </a:rPr>
              <a:t>i</a:t>
            </a:r>
            <a:r>
              <a:rPr dirty="0">
                <a:latin typeface="Arial"/>
                <a:cs typeface="Arial"/>
              </a:rPr>
              <a:t>c</a:t>
            </a:r>
            <a:r>
              <a:rPr spc="-52" dirty="0">
                <a:latin typeface="Arial"/>
                <a:cs typeface="Arial"/>
              </a:rPr>
              <a:t>a</a:t>
            </a:r>
            <a:r>
              <a:rPr spc="-39" dirty="0">
                <a:latin typeface="Arial"/>
                <a:cs typeface="Arial"/>
              </a:rPr>
              <a:t>t</a:t>
            </a:r>
            <a:r>
              <a:rPr spc="-33" dirty="0">
                <a:latin typeface="Arial"/>
                <a:cs typeface="Arial"/>
              </a:rPr>
              <a:t>o</a:t>
            </a:r>
            <a:r>
              <a:rPr spc="7" dirty="0">
                <a:latin typeface="Arial"/>
                <a:cs typeface="Arial"/>
              </a:rPr>
              <a:t>r</a:t>
            </a:r>
            <a:r>
              <a:rPr dirty="0">
                <a:latin typeface="Arial"/>
                <a:cs typeface="Arial"/>
              </a:rPr>
              <a:t>s</a:t>
            </a:r>
            <a:r>
              <a:rPr b="1" dirty="0">
                <a:latin typeface="Arial"/>
                <a:cs typeface="Arial"/>
              </a:rPr>
              <a:t> 	</a:t>
            </a:r>
            <a:r>
              <a:rPr b="1" spc="-111" dirty="0">
                <a:latin typeface="Arial"/>
                <a:cs typeface="Arial"/>
              </a:rPr>
              <a:t>10  </a:t>
            </a:r>
            <a:r>
              <a:rPr spc="-7" dirty="0">
                <a:latin typeface="Arial"/>
                <a:cs typeface="Arial"/>
              </a:rPr>
              <a:t>(Board</a:t>
            </a:r>
            <a:r>
              <a:rPr spc="-117" dirty="0">
                <a:latin typeface="Arial"/>
                <a:cs typeface="Arial"/>
              </a:rPr>
              <a:t> </a:t>
            </a:r>
            <a:r>
              <a:rPr spc="-26" dirty="0">
                <a:latin typeface="Arial"/>
                <a:cs typeface="Arial"/>
              </a:rPr>
              <a:t>KPIs)</a:t>
            </a:r>
            <a:endParaRPr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21883" y="3012821"/>
            <a:ext cx="2223438" cy="3561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511"/>
            <a:r>
              <a:rPr spc="-20" dirty="0">
                <a:latin typeface="Arial"/>
                <a:cs typeface="Arial"/>
              </a:rPr>
              <a:t>Result</a:t>
            </a:r>
            <a:r>
              <a:rPr spc="-65" dirty="0">
                <a:latin typeface="Arial"/>
                <a:cs typeface="Arial"/>
              </a:rPr>
              <a:t> </a:t>
            </a:r>
            <a:r>
              <a:rPr spc="-20" dirty="0">
                <a:latin typeface="Arial"/>
                <a:cs typeface="Arial"/>
              </a:rPr>
              <a:t>indicators</a:t>
            </a:r>
            <a:endParaRPr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21882" y="4186421"/>
            <a:ext cx="3082514" cy="3561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511"/>
            <a:r>
              <a:rPr spc="-20" dirty="0">
                <a:latin typeface="Arial"/>
                <a:cs typeface="Arial"/>
              </a:rPr>
              <a:t>Performance</a:t>
            </a:r>
            <a:r>
              <a:rPr spc="-33" dirty="0">
                <a:latin typeface="Arial"/>
                <a:cs typeface="Arial"/>
              </a:rPr>
              <a:t> </a:t>
            </a:r>
            <a:r>
              <a:rPr spc="-20" dirty="0">
                <a:latin typeface="Arial"/>
                <a:cs typeface="Arial"/>
              </a:rPr>
              <a:t>indicators</a:t>
            </a:r>
            <a:endParaRPr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21881" y="5087849"/>
            <a:ext cx="3640247" cy="5899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511" marR="6605">
              <a:lnSpc>
                <a:spcPts val="2339"/>
              </a:lnSpc>
            </a:pPr>
            <a:r>
              <a:rPr spc="-46" dirty="0">
                <a:latin typeface="Arial"/>
                <a:cs typeface="Arial"/>
              </a:rPr>
              <a:t>Key </a:t>
            </a:r>
            <a:r>
              <a:rPr spc="-13" dirty="0">
                <a:latin typeface="Arial"/>
                <a:cs typeface="Arial"/>
              </a:rPr>
              <a:t>performance </a:t>
            </a:r>
            <a:r>
              <a:rPr spc="-20" dirty="0">
                <a:latin typeface="Arial"/>
                <a:cs typeface="Arial"/>
              </a:rPr>
              <a:t>indicators  </a:t>
            </a:r>
            <a:r>
              <a:rPr spc="-13" dirty="0">
                <a:latin typeface="Arial"/>
                <a:cs typeface="Arial"/>
              </a:rPr>
              <a:t>(Operational</a:t>
            </a:r>
            <a:r>
              <a:rPr spc="-124" dirty="0">
                <a:latin typeface="Arial"/>
                <a:cs typeface="Arial"/>
              </a:rPr>
              <a:t> </a:t>
            </a:r>
            <a:r>
              <a:rPr spc="-26" dirty="0">
                <a:latin typeface="Arial"/>
                <a:cs typeface="Arial"/>
              </a:rPr>
              <a:t>KPIs)</a:t>
            </a:r>
            <a:endParaRPr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664629" y="1658921"/>
            <a:ext cx="4708264" cy="48090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00053" marR="93284">
              <a:lnSpc>
                <a:spcPts val="2469"/>
              </a:lnSpc>
            </a:pPr>
            <a:r>
              <a:rPr spc="-26" dirty="0">
                <a:latin typeface="Arial"/>
                <a:cs typeface="Arial"/>
              </a:rPr>
              <a:t>give </a:t>
            </a:r>
            <a:r>
              <a:rPr spc="-20" dirty="0">
                <a:latin typeface="Arial"/>
                <a:cs typeface="Arial"/>
              </a:rPr>
              <a:t>overview of </a:t>
            </a:r>
            <a:r>
              <a:rPr spc="-13" dirty="0">
                <a:latin typeface="Arial"/>
                <a:cs typeface="Arial"/>
              </a:rPr>
              <a:t>the  </a:t>
            </a:r>
            <a:r>
              <a:rPr spc="-33" dirty="0">
                <a:latin typeface="Arial"/>
                <a:cs typeface="Arial"/>
              </a:rPr>
              <a:t>organization’s </a:t>
            </a:r>
            <a:r>
              <a:rPr spc="-13" dirty="0">
                <a:latin typeface="Arial"/>
                <a:cs typeface="Arial"/>
              </a:rPr>
              <a:t>past  performance and </a:t>
            </a:r>
            <a:r>
              <a:rPr spc="-26" dirty="0">
                <a:latin typeface="Arial"/>
                <a:cs typeface="Arial"/>
              </a:rPr>
              <a:t>are </a:t>
            </a:r>
            <a:r>
              <a:rPr spc="-13" dirty="0">
                <a:latin typeface="Arial"/>
                <a:cs typeface="Arial"/>
              </a:rPr>
              <a:t>ideal </a:t>
            </a:r>
            <a:r>
              <a:rPr spc="-26" dirty="0">
                <a:latin typeface="Arial"/>
                <a:cs typeface="Arial"/>
              </a:rPr>
              <a:t>for  </a:t>
            </a:r>
            <a:r>
              <a:rPr spc="-13" dirty="0">
                <a:latin typeface="Arial"/>
                <a:cs typeface="Arial"/>
              </a:rPr>
              <a:t>the</a:t>
            </a:r>
            <a:r>
              <a:rPr spc="-98" dirty="0">
                <a:latin typeface="Arial"/>
                <a:cs typeface="Arial"/>
              </a:rPr>
              <a:t> </a:t>
            </a:r>
            <a:r>
              <a:rPr spc="-20" dirty="0">
                <a:latin typeface="Arial"/>
                <a:cs typeface="Arial"/>
              </a:rPr>
              <a:t>Board</a:t>
            </a:r>
            <a:endParaRPr dirty="0">
              <a:latin typeface="Arial"/>
              <a:cs typeface="Arial"/>
            </a:endParaRPr>
          </a:p>
          <a:p>
            <a:pPr marL="700053" marR="539074">
              <a:lnSpc>
                <a:spcPts val="2469"/>
              </a:lnSpc>
              <a:spcBef>
                <a:spcPts val="1261"/>
              </a:spcBef>
            </a:pPr>
            <a:r>
              <a:rPr spc="-26" dirty="0">
                <a:latin typeface="Arial"/>
                <a:cs typeface="Arial"/>
              </a:rPr>
              <a:t>summarize </a:t>
            </a:r>
            <a:r>
              <a:rPr spc="-13" dirty="0">
                <a:latin typeface="Arial"/>
                <a:cs typeface="Arial"/>
              </a:rPr>
              <a:t>activities </a:t>
            </a:r>
            <a:r>
              <a:rPr spc="-20" dirty="0">
                <a:latin typeface="Arial"/>
                <a:cs typeface="Arial"/>
              </a:rPr>
              <a:t>of </a:t>
            </a:r>
            <a:r>
              <a:rPr spc="-7" dirty="0">
                <a:latin typeface="Arial"/>
                <a:cs typeface="Arial"/>
              </a:rPr>
              <a:t>a  </a:t>
            </a:r>
            <a:r>
              <a:rPr spc="-20" dirty="0">
                <a:latin typeface="Arial"/>
                <a:cs typeface="Arial"/>
              </a:rPr>
              <a:t>number of teams </a:t>
            </a:r>
            <a:r>
              <a:rPr spc="-13" dirty="0">
                <a:latin typeface="Arial"/>
                <a:cs typeface="Arial"/>
              </a:rPr>
              <a:t>and</a:t>
            </a:r>
            <a:r>
              <a:rPr spc="-46" dirty="0">
                <a:latin typeface="Arial"/>
                <a:cs typeface="Arial"/>
              </a:rPr>
              <a:t> </a:t>
            </a:r>
            <a:r>
              <a:rPr spc="-13" dirty="0">
                <a:latin typeface="Arial"/>
                <a:cs typeface="Arial"/>
              </a:rPr>
              <a:t>thus</a:t>
            </a:r>
            <a:endParaRPr dirty="0">
              <a:latin typeface="Arial"/>
              <a:cs typeface="Arial"/>
            </a:endParaRPr>
          </a:p>
          <a:p>
            <a:pPr marL="16511">
              <a:lnSpc>
                <a:spcPts val="2445"/>
              </a:lnSpc>
              <a:tabLst>
                <a:tab pos="700053" algn="l"/>
              </a:tabLst>
            </a:pPr>
            <a:r>
              <a:rPr sz="3500" b="1" spc="9" baseline="1543" dirty="0">
                <a:latin typeface="Arial"/>
                <a:cs typeface="Arial"/>
              </a:rPr>
              <a:t>80	</a:t>
            </a:r>
            <a:r>
              <a:rPr spc="-39" dirty="0">
                <a:latin typeface="Arial"/>
                <a:cs typeface="Arial"/>
              </a:rPr>
              <a:t>have </a:t>
            </a:r>
            <a:r>
              <a:rPr spc="-7" dirty="0">
                <a:latin typeface="Arial"/>
                <a:cs typeface="Arial"/>
              </a:rPr>
              <a:t>a </a:t>
            </a:r>
            <a:r>
              <a:rPr spc="-20" dirty="0">
                <a:latin typeface="Arial"/>
                <a:cs typeface="Arial"/>
              </a:rPr>
              <a:t>shared</a:t>
            </a:r>
            <a:r>
              <a:rPr spc="-33" dirty="0">
                <a:latin typeface="Arial"/>
                <a:cs typeface="Arial"/>
              </a:rPr>
              <a:t> </a:t>
            </a:r>
            <a:r>
              <a:rPr spc="-13" dirty="0">
                <a:latin typeface="Arial"/>
                <a:cs typeface="Arial"/>
              </a:rPr>
              <a:t>responsibility</a:t>
            </a:r>
            <a:endParaRPr dirty="0">
              <a:latin typeface="Arial"/>
              <a:cs typeface="Arial"/>
            </a:endParaRPr>
          </a:p>
          <a:p>
            <a:pPr marL="700053" marR="6605">
              <a:lnSpc>
                <a:spcPts val="2469"/>
              </a:lnSpc>
              <a:spcBef>
                <a:spcPts val="1957"/>
              </a:spcBef>
            </a:pPr>
            <a:r>
              <a:rPr spc="-7" dirty="0">
                <a:latin typeface="Arial"/>
                <a:cs typeface="Arial"/>
              </a:rPr>
              <a:t>can </a:t>
            </a:r>
            <a:r>
              <a:rPr spc="-13" dirty="0">
                <a:latin typeface="Arial"/>
                <a:cs typeface="Arial"/>
              </a:rPr>
              <a:t>be tied back </a:t>
            </a:r>
            <a:r>
              <a:rPr spc="-20" dirty="0">
                <a:latin typeface="Arial"/>
                <a:cs typeface="Arial"/>
              </a:rPr>
              <a:t>to </a:t>
            </a:r>
            <a:r>
              <a:rPr spc="-7" dirty="0">
                <a:latin typeface="Arial"/>
                <a:cs typeface="Arial"/>
              </a:rPr>
              <a:t>a </a:t>
            </a:r>
            <a:r>
              <a:rPr spc="-26" dirty="0">
                <a:latin typeface="Arial"/>
                <a:cs typeface="Arial"/>
              </a:rPr>
              <a:t>team </a:t>
            </a:r>
            <a:r>
              <a:rPr spc="-13" dirty="0">
                <a:latin typeface="Arial"/>
                <a:cs typeface="Arial"/>
              </a:rPr>
              <a:t>but  </a:t>
            </a:r>
            <a:r>
              <a:rPr spc="-26" dirty="0">
                <a:latin typeface="Arial"/>
                <a:cs typeface="Arial"/>
              </a:rPr>
              <a:t>are </a:t>
            </a:r>
            <a:r>
              <a:rPr spc="-20" dirty="0">
                <a:latin typeface="Arial"/>
                <a:cs typeface="Arial"/>
              </a:rPr>
              <a:t>not </a:t>
            </a:r>
            <a:r>
              <a:rPr spc="-26" dirty="0">
                <a:latin typeface="Arial"/>
                <a:cs typeface="Arial"/>
              </a:rPr>
              <a:t>‘key’ </a:t>
            </a:r>
            <a:r>
              <a:rPr spc="-20" dirty="0">
                <a:latin typeface="Arial"/>
                <a:cs typeface="Arial"/>
              </a:rPr>
              <a:t>to </a:t>
            </a:r>
            <a:r>
              <a:rPr spc="-13" dirty="0">
                <a:latin typeface="Arial"/>
                <a:cs typeface="Arial"/>
              </a:rPr>
              <a:t>the</a:t>
            </a:r>
            <a:r>
              <a:rPr spc="65" dirty="0">
                <a:latin typeface="Arial"/>
                <a:cs typeface="Arial"/>
              </a:rPr>
              <a:t> </a:t>
            </a:r>
            <a:r>
              <a:rPr spc="-20" dirty="0">
                <a:latin typeface="Arial"/>
                <a:cs typeface="Arial"/>
              </a:rPr>
              <a:t>business</a:t>
            </a:r>
            <a:endParaRPr dirty="0">
              <a:latin typeface="Arial"/>
              <a:cs typeface="Arial"/>
            </a:endParaRPr>
          </a:p>
          <a:p>
            <a:pPr marL="700053" marR="497797" indent="-676113">
              <a:lnSpc>
                <a:spcPts val="2469"/>
              </a:lnSpc>
              <a:spcBef>
                <a:spcPts val="1769"/>
              </a:spcBef>
              <a:tabLst>
                <a:tab pos="700053" algn="l"/>
              </a:tabLst>
            </a:pPr>
            <a:r>
              <a:rPr b="1" spc="-59" dirty="0">
                <a:latin typeface="Arial"/>
                <a:cs typeface="Arial"/>
              </a:rPr>
              <a:t>10	</a:t>
            </a:r>
            <a:r>
              <a:rPr spc="-7" dirty="0">
                <a:latin typeface="Arial"/>
                <a:cs typeface="Arial"/>
              </a:rPr>
              <a:t>can </a:t>
            </a:r>
            <a:r>
              <a:rPr spc="-13" dirty="0">
                <a:latin typeface="Arial"/>
                <a:cs typeface="Arial"/>
              </a:rPr>
              <a:t>be tied back </a:t>
            </a:r>
            <a:r>
              <a:rPr spc="-20" dirty="0">
                <a:latin typeface="Arial"/>
                <a:cs typeface="Arial"/>
              </a:rPr>
              <a:t>to</a:t>
            </a:r>
            <a:r>
              <a:rPr spc="-7" dirty="0">
                <a:latin typeface="Arial"/>
                <a:cs typeface="Arial"/>
              </a:rPr>
              <a:t> a</a:t>
            </a:r>
            <a:r>
              <a:rPr spc="-13" dirty="0">
                <a:latin typeface="Arial"/>
                <a:cs typeface="Arial"/>
              </a:rPr>
              <a:t> </a:t>
            </a:r>
            <a:r>
              <a:rPr spc="-26" dirty="0">
                <a:latin typeface="Arial"/>
                <a:cs typeface="Arial"/>
              </a:rPr>
              <a:t>team </a:t>
            </a:r>
            <a:r>
              <a:rPr dirty="0">
                <a:latin typeface="Arial"/>
                <a:cs typeface="Arial"/>
              </a:rPr>
              <a:t> </a:t>
            </a:r>
            <a:r>
              <a:rPr spc="-13" dirty="0">
                <a:latin typeface="Arial"/>
                <a:cs typeface="Arial"/>
              </a:rPr>
              <a:t>and </a:t>
            </a:r>
            <a:r>
              <a:rPr spc="-26" dirty="0">
                <a:latin typeface="Arial"/>
                <a:cs typeface="Arial"/>
              </a:rPr>
              <a:t>are </a:t>
            </a:r>
            <a:r>
              <a:rPr spc="-13" dirty="0">
                <a:latin typeface="Arial"/>
                <a:cs typeface="Arial"/>
              </a:rPr>
              <a:t>critical </a:t>
            </a:r>
            <a:r>
              <a:rPr spc="-26" dirty="0">
                <a:latin typeface="Arial"/>
                <a:cs typeface="Arial"/>
              </a:rPr>
              <a:t>for </a:t>
            </a:r>
            <a:r>
              <a:rPr spc="-13" dirty="0">
                <a:latin typeface="Arial"/>
                <a:cs typeface="Arial"/>
              </a:rPr>
              <a:t>the  </a:t>
            </a:r>
            <a:r>
              <a:rPr spc="-33" dirty="0">
                <a:latin typeface="Arial"/>
                <a:cs typeface="Arial"/>
              </a:rPr>
              <a:t>organization’s </a:t>
            </a:r>
            <a:r>
              <a:rPr spc="-20" dirty="0">
                <a:latin typeface="Arial"/>
                <a:cs typeface="Arial"/>
              </a:rPr>
              <a:t>current </a:t>
            </a:r>
            <a:r>
              <a:rPr spc="-13" dirty="0">
                <a:latin typeface="Arial"/>
                <a:cs typeface="Arial"/>
              </a:rPr>
              <a:t>and  </a:t>
            </a:r>
            <a:r>
              <a:rPr spc="-26" dirty="0">
                <a:latin typeface="Arial"/>
                <a:cs typeface="Arial"/>
              </a:rPr>
              <a:t>future</a:t>
            </a:r>
            <a:r>
              <a:rPr spc="-111" dirty="0">
                <a:latin typeface="Arial"/>
                <a:cs typeface="Arial"/>
              </a:rPr>
              <a:t> </a:t>
            </a:r>
            <a:r>
              <a:rPr spc="-7" dirty="0">
                <a:latin typeface="Arial"/>
                <a:cs typeface="Arial"/>
              </a:rPr>
              <a:t>success</a:t>
            </a:r>
            <a:endParaRPr dirty="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192772" y="3052169"/>
            <a:ext cx="192293" cy="1631224"/>
          </a:xfrm>
          <a:custGeom>
            <a:avLst/>
            <a:gdLst/>
            <a:ahLst/>
            <a:cxnLst/>
            <a:rect l="l" t="t" r="r" b="b"/>
            <a:pathLst>
              <a:path w="146685" h="1268729">
                <a:moveTo>
                  <a:pt x="0" y="0"/>
                </a:moveTo>
                <a:lnTo>
                  <a:pt x="146164" y="0"/>
                </a:lnTo>
                <a:lnTo>
                  <a:pt x="146164" y="1268450"/>
                </a:lnTo>
                <a:lnTo>
                  <a:pt x="30480" y="1268450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384398" y="3811757"/>
            <a:ext cx="134022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101993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15074" y="138860"/>
            <a:ext cx="7264676" cy="10772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511" marR="6605" indent="695926">
              <a:lnSpc>
                <a:spcPts val="4160"/>
              </a:lnSpc>
            </a:pPr>
            <a:r>
              <a:rPr spc="-7" dirty="0"/>
              <a:t>KRIs </a:t>
            </a:r>
            <a:r>
              <a:rPr spc="-20" dirty="0"/>
              <a:t>are </a:t>
            </a:r>
            <a:r>
              <a:rPr spc="-26" dirty="0"/>
              <a:t>measures </a:t>
            </a:r>
            <a:r>
              <a:rPr spc="-13" dirty="0"/>
              <a:t>often  </a:t>
            </a:r>
            <a:r>
              <a:rPr spc="-33" dirty="0"/>
              <a:t>mistaken for </a:t>
            </a:r>
            <a:r>
              <a:rPr spc="-20" dirty="0"/>
              <a:t>KPIs </a:t>
            </a:r>
            <a:r>
              <a:rPr spc="-26" dirty="0"/>
              <a:t>and</a:t>
            </a:r>
            <a:r>
              <a:rPr spc="46" dirty="0"/>
              <a:t> </a:t>
            </a:r>
            <a:r>
              <a:rPr spc="-20" dirty="0"/>
              <a:t>include: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1484" y="1597686"/>
            <a:ext cx="6734416" cy="22544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78810" indent="-462300">
              <a:buChar char="•"/>
              <a:tabLst>
                <a:tab pos="478810" algn="l"/>
                <a:tab pos="479636" algn="l"/>
              </a:tabLst>
            </a:pPr>
            <a:r>
              <a:rPr sz="3100" spc="-33" dirty="0">
                <a:latin typeface="Arial"/>
                <a:cs typeface="Arial"/>
              </a:rPr>
              <a:t>Customer </a:t>
            </a:r>
            <a:r>
              <a:rPr sz="3100" spc="-26" dirty="0">
                <a:latin typeface="Arial"/>
                <a:cs typeface="Arial"/>
              </a:rPr>
              <a:t>satisfaction</a:t>
            </a:r>
            <a:r>
              <a:rPr sz="3100" spc="-78" dirty="0">
                <a:latin typeface="Arial"/>
                <a:cs typeface="Arial"/>
              </a:rPr>
              <a:t> </a:t>
            </a:r>
            <a:r>
              <a:rPr sz="3100" spc="-46" dirty="0">
                <a:latin typeface="Arial"/>
                <a:cs typeface="Arial"/>
              </a:rPr>
              <a:t>(%)</a:t>
            </a:r>
            <a:endParaRPr sz="3100" dirty="0">
              <a:latin typeface="Arial"/>
              <a:cs typeface="Arial"/>
            </a:endParaRPr>
          </a:p>
          <a:p>
            <a:pPr marL="478810" indent="-462300">
              <a:spcBef>
                <a:spcPts val="871"/>
              </a:spcBef>
              <a:buChar char="•"/>
              <a:tabLst>
                <a:tab pos="478810" algn="l"/>
                <a:tab pos="479636" algn="l"/>
              </a:tabLst>
            </a:pPr>
            <a:r>
              <a:rPr sz="3100" spc="-46" dirty="0">
                <a:latin typeface="Arial"/>
                <a:cs typeface="Arial"/>
              </a:rPr>
              <a:t>Employee </a:t>
            </a:r>
            <a:r>
              <a:rPr sz="3100" spc="-26" dirty="0">
                <a:latin typeface="Arial"/>
                <a:cs typeface="Arial"/>
              </a:rPr>
              <a:t>satisfaction</a:t>
            </a:r>
            <a:r>
              <a:rPr sz="3100" spc="-33" dirty="0">
                <a:latin typeface="Arial"/>
                <a:cs typeface="Arial"/>
              </a:rPr>
              <a:t> </a:t>
            </a:r>
            <a:r>
              <a:rPr sz="3100" spc="-46" dirty="0">
                <a:latin typeface="Arial"/>
                <a:cs typeface="Arial"/>
              </a:rPr>
              <a:t>(%)</a:t>
            </a:r>
            <a:endParaRPr sz="3100" dirty="0">
              <a:latin typeface="Arial"/>
              <a:cs typeface="Arial"/>
            </a:endParaRPr>
          </a:p>
          <a:p>
            <a:pPr marL="478810" indent="-462300">
              <a:spcBef>
                <a:spcPts val="871"/>
              </a:spcBef>
              <a:buChar char="•"/>
              <a:tabLst>
                <a:tab pos="478810" algn="l"/>
                <a:tab pos="479636" algn="l"/>
              </a:tabLst>
            </a:pPr>
            <a:r>
              <a:rPr sz="3100" spc="-39" dirty="0">
                <a:latin typeface="Arial"/>
                <a:cs typeface="Arial"/>
              </a:rPr>
              <a:t>Return </a:t>
            </a:r>
            <a:r>
              <a:rPr sz="3100" spc="-13" dirty="0">
                <a:latin typeface="Arial"/>
                <a:cs typeface="Arial"/>
              </a:rPr>
              <a:t>on </a:t>
            </a:r>
            <a:r>
              <a:rPr sz="3100" spc="-20" dirty="0">
                <a:latin typeface="Arial"/>
                <a:cs typeface="Arial"/>
              </a:rPr>
              <a:t>capital </a:t>
            </a:r>
            <a:r>
              <a:rPr sz="3100" spc="-33" dirty="0">
                <a:latin typeface="Arial"/>
                <a:cs typeface="Arial"/>
              </a:rPr>
              <a:t>employed</a:t>
            </a:r>
            <a:r>
              <a:rPr sz="3100" spc="7" dirty="0">
                <a:latin typeface="Arial"/>
                <a:cs typeface="Arial"/>
              </a:rPr>
              <a:t> </a:t>
            </a:r>
            <a:r>
              <a:rPr sz="3100" spc="-46" dirty="0">
                <a:latin typeface="Arial"/>
                <a:cs typeface="Arial"/>
              </a:rPr>
              <a:t>(%)</a:t>
            </a:r>
            <a:endParaRPr sz="3100" dirty="0">
              <a:latin typeface="Arial"/>
              <a:cs typeface="Arial"/>
            </a:endParaRPr>
          </a:p>
          <a:p>
            <a:pPr marL="478810" indent="-462300">
              <a:spcBef>
                <a:spcPts val="871"/>
              </a:spcBef>
              <a:buChar char="•"/>
              <a:tabLst>
                <a:tab pos="478810" algn="l"/>
                <a:tab pos="479636" algn="l"/>
              </a:tabLst>
            </a:pPr>
            <a:r>
              <a:rPr sz="3100" spc="-26" dirty="0">
                <a:latin typeface="Arial"/>
                <a:cs typeface="Arial"/>
              </a:rPr>
              <a:t>Net profit </a:t>
            </a:r>
            <a:r>
              <a:rPr sz="3100" spc="-39" dirty="0">
                <a:latin typeface="Arial"/>
                <a:cs typeface="Arial"/>
              </a:rPr>
              <a:t>before </a:t>
            </a:r>
            <a:r>
              <a:rPr sz="3100" spc="7" dirty="0">
                <a:latin typeface="Arial"/>
                <a:cs typeface="Arial"/>
              </a:rPr>
              <a:t>tax </a:t>
            </a:r>
            <a:r>
              <a:rPr sz="3100" spc="-20" dirty="0">
                <a:latin typeface="Arial"/>
                <a:cs typeface="Arial"/>
              </a:rPr>
              <a:t>and </a:t>
            </a:r>
            <a:r>
              <a:rPr sz="3100" spc="-39" dirty="0">
                <a:latin typeface="Arial"/>
                <a:cs typeface="Arial"/>
              </a:rPr>
              <a:t>interest</a:t>
            </a:r>
            <a:r>
              <a:rPr sz="3100" spc="52" dirty="0">
                <a:latin typeface="Arial"/>
                <a:cs typeface="Arial"/>
              </a:rPr>
              <a:t> </a:t>
            </a:r>
            <a:r>
              <a:rPr sz="3100" spc="26" dirty="0">
                <a:latin typeface="Arial"/>
                <a:cs typeface="Arial"/>
              </a:rPr>
              <a:t>($)</a:t>
            </a:r>
            <a:endParaRPr sz="31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72413" y="351181"/>
            <a:ext cx="8969499" cy="6001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35220"/>
            <a:r>
              <a:rPr spc="-26" dirty="0"/>
              <a:t>Examples of </a:t>
            </a:r>
            <a:r>
              <a:rPr spc="-33" dirty="0"/>
              <a:t>result</a:t>
            </a:r>
            <a:r>
              <a:rPr spc="-13" dirty="0"/>
              <a:t> </a:t>
            </a:r>
            <a:r>
              <a:rPr spc="-39" dirty="0"/>
              <a:t>indicators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27217" y="1075173"/>
            <a:ext cx="7262180" cy="32675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78810" indent="-462300">
              <a:buChar char="•"/>
              <a:tabLst>
                <a:tab pos="478810" algn="l"/>
                <a:tab pos="479636" algn="l"/>
              </a:tabLst>
            </a:pPr>
            <a:r>
              <a:rPr sz="3100" spc="-26" dirty="0">
                <a:latin typeface="Arial"/>
                <a:cs typeface="Arial"/>
              </a:rPr>
              <a:t>Complaints from </a:t>
            </a:r>
            <a:r>
              <a:rPr sz="3100" spc="-59" dirty="0">
                <a:latin typeface="Arial"/>
                <a:cs typeface="Arial"/>
              </a:rPr>
              <a:t>key</a:t>
            </a:r>
            <a:r>
              <a:rPr sz="3100" spc="-20" dirty="0">
                <a:latin typeface="Arial"/>
                <a:cs typeface="Arial"/>
              </a:rPr>
              <a:t> </a:t>
            </a:r>
            <a:r>
              <a:rPr sz="3100" spc="-26" dirty="0">
                <a:latin typeface="Arial"/>
                <a:cs typeface="Arial"/>
              </a:rPr>
              <a:t>customers</a:t>
            </a:r>
            <a:endParaRPr sz="3100" dirty="0">
              <a:latin typeface="Arial"/>
              <a:cs typeface="Arial"/>
            </a:endParaRPr>
          </a:p>
          <a:p>
            <a:pPr marL="478810" indent="-462300">
              <a:spcBef>
                <a:spcPts val="871"/>
              </a:spcBef>
              <a:buChar char="•"/>
              <a:tabLst>
                <a:tab pos="478810" algn="l"/>
                <a:tab pos="479636" algn="l"/>
              </a:tabLst>
            </a:pPr>
            <a:r>
              <a:rPr sz="3100" spc="-26" dirty="0">
                <a:latin typeface="Arial"/>
                <a:cs typeface="Arial"/>
              </a:rPr>
              <a:t>Sales made</a:t>
            </a:r>
            <a:r>
              <a:rPr sz="3100" spc="-33" dirty="0">
                <a:latin typeface="Arial"/>
                <a:cs typeface="Arial"/>
              </a:rPr>
              <a:t> </a:t>
            </a:r>
            <a:r>
              <a:rPr sz="3100" spc="-46" dirty="0">
                <a:latin typeface="Arial"/>
                <a:cs typeface="Arial"/>
              </a:rPr>
              <a:t>yesterday</a:t>
            </a:r>
            <a:endParaRPr sz="3100" dirty="0">
              <a:latin typeface="Arial"/>
              <a:cs typeface="Arial"/>
            </a:endParaRPr>
          </a:p>
          <a:p>
            <a:pPr marL="478810" indent="-462300">
              <a:spcBef>
                <a:spcPts val="871"/>
              </a:spcBef>
              <a:buChar char="•"/>
              <a:tabLst>
                <a:tab pos="478810" algn="l"/>
                <a:tab pos="479636" algn="l"/>
              </a:tabLst>
            </a:pPr>
            <a:r>
              <a:rPr sz="3100" spc="-13" dirty="0">
                <a:latin typeface="Arial"/>
                <a:cs typeface="Arial"/>
              </a:rPr>
              <a:t>Bed </a:t>
            </a:r>
            <a:r>
              <a:rPr sz="3100" spc="-33" dirty="0">
                <a:latin typeface="Arial"/>
                <a:cs typeface="Arial"/>
              </a:rPr>
              <a:t>utilization </a:t>
            </a:r>
            <a:r>
              <a:rPr sz="3100" spc="-20" dirty="0">
                <a:latin typeface="Arial"/>
                <a:cs typeface="Arial"/>
              </a:rPr>
              <a:t>in</a:t>
            </a:r>
            <a:r>
              <a:rPr sz="3100" spc="-46" dirty="0">
                <a:latin typeface="Arial"/>
                <a:cs typeface="Arial"/>
              </a:rPr>
              <a:t> </a:t>
            </a:r>
            <a:r>
              <a:rPr sz="3100" spc="-33" dirty="0">
                <a:latin typeface="Arial"/>
                <a:cs typeface="Arial"/>
              </a:rPr>
              <a:t>week</a:t>
            </a:r>
            <a:endParaRPr sz="3100" dirty="0">
              <a:latin typeface="Arial"/>
              <a:cs typeface="Arial"/>
            </a:endParaRPr>
          </a:p>
          <a:p>
            <a:pPr marL="478810" marR="6605" indent="-462300">
              <a:lnSpc>
                <a:spcPts val="3511"/>
              </a:lnSpc>
              <a:spcBef>
                <a:spcPts val="1183"/>
              </a:spcBef>
              <a:buChar char="•"/>
              <a:tabLst>
                <a:tab pos="478810" algn="l"/>
                <a:tab pos="479636" algn="l"/>
              </a:tabLst>
            </a:pPr>
            <a:r>
              <a:rPr sz="3100" spc="-26" dirty="0">
                <a:latin typeface="Arial"/>
                <a:cs typeface="Arial"/>
              </a:rPr>
              <a:t>Number of </a:t>
            </a:r>
            <a:r>
              <a:rPr sz="3100" spc="-20" dirty="0">
                <a:latin typeface="Arial"/>
                <a:cs typeface="Arial"/>
              </a:rPr>
              <a:t>products </a:t>
            </a:r>
            <a:r>
              <a:rPr sz="3100" spc="-26" dirty="0">
                <a:latin typeface="Arial"/>
                <a:cs typeface="Arial"/>
              </a:rPr>
              <a:t>rejected </a:t>
            </a:r>
            <a:r>
              <a:rPr sz="3100" spc="-46" dirty="0">
                <a:latin typeface="Arial"/>
                <a:cs typeface="Arial"/>
              </a:rPr>
              <a:t>by </a:t>
            </a:r>
            <a:r>
              <a:rPr sz="3100" spc="-20" dirty="0">
                <a:latin typeface="Arial"/>
                <a:cs typeface="Arial"/>
              </a:rPr>
              <a:t>quality  </a:t>
            </a:r>
            <a:r>
              <a:rPr sz="3100" spc="-26" dirty="0">
                <a:latin typeface="Arial"/>
                <a:cs typeface="Arial"/>
              </a:rPr>
              <a:t>assurance</a:t>
            </a:r>
            <a:endParaRPr sz="3100" dirty="0">
              <a:latin typeface="Arial"/>
              <a:cs typeface="Arial"/>
            </a:endParaRPr>
          </a:p>
          <a:p>
            <a:pPr marL="478810" indent="-462300">
              <a:spcBef>
                <a:spcPts val="793"/>
              </a:spcBef>
              <a:buChar char="•"/>
              <a:tabLst>
                <a:tab pos="478810" algn="l"/>
                <a:tab pos="479636" algn="l"/>
              </a:tabLst>
            </a:pPr>
            <a:r>
              <a:rPr sz="3100" spc="-33" dirty="0">
                <a:latin typeface="Arial"/>
                <a:cs typeface="Arial"/>
              </a:rPr>
              <a:t>Debtor </a:t>
            </a:r>
            <a:r>
              <a:rPr sz="3100" spc="-20" dirty="0">
                <a:latin typeface="Arial"/>
                <a:cs typeface="Arial"/>
              </a:rPr>
              <a:t>collections in </a:t>
            </a:r>
            <a:r>
              <a:rPr sz="3100" spc="-33" dirty="0">
                <a:latin typeface="Arial"/>
                <a:cs typeface="Arial"/>
              </a:rPr>
              <a:t>week</a:t>
            </a:r>
            <a:endParaRPr sz="31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23294" y="138860"/>
            <a:ext cx="6091774" cy="10772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857454" marR="6605" indent="-1841768">
              <a:lnSpc>
                <a:spcPts val="4160"/>
              </a:lnSpc>
            </a:pPr>
            <a:r>
              <a:rPr spc="-26" dirty="0"/>
              <a:t>Examples of </a:t>
            </a:r>
            <a:r>
              <a:rPr spc="-20" dirty="0"/>
              <a:t>performance  </a:t>
            </a:r>
            <a:r>
              <a:rPr spc="-39" dirty="0"/>
              <a:t>indicators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39016" y="1590583"/>
            <a:ext cx="7543544" cy="41472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78810" marR="6605" indent="-462300">
              <a:lnSpc>
                <a:spcPts val="3511"/>
              </a:lnSpc>
              <a:buChar char="•"/>
              <a:tabLst>
                <a:tab pos="478810" algn="l"/>
                <a:tab pos="479636" algn="l"/>
              </a:tabLst>
            </a:pPr>
            <a:r>
              <a:rPr sz="3100" spc="-39" dirty="0">
                <a:latin typeface="Arial"/>
                <a:cs typeface="Arial"/>
              </a:rPr>
              <a:t>Percentage </a:t>
            </a:r>
            <a:r>
              <a:rPr sz="3100" spc="-26" dirty="0">
                <a:latin typeface="Arial"/>
                <a:cs typeface="Arial"/>
              </a:rPr>
              <a:t>increase </a:t>
            </a:r>
            <a:r>
              <a:rPr sz="3100" spc="-20" dirty="0">
                <a:latin typeface="Arial"/>
                <a:cs typeface="Arial"/>
              </a:rPr>
              <a:t>in </a:t>
            </a:r>
            <a:r>
              <a:rPr sz="3100" spc="-26" dirty="0">
                <a:latin typeface="Arial"/>
                <a:cs typeface="Arial"/>
              </a:rPr>
              <a:t>sales </a:t>
            </a:r>
            <a:r>
              <a:rPr sz="3100" spc="-33" dirty="0">
                <a:latin typeface="Arial"/>
                <a:cs typeface="Arial"/>
              </a:rPr>
              <a:t>to </a:t>
            </a:r>
            <a:r>
              <a:rPr sz="3100" spc="-26" dirty="0">
                <a:latin typeface="Arial"/>
                <a:cs typeface="Arial"/>
              </a:rPr>
              <a:t>top </a:t>
            </a:r>
            <a:r>
              <a:rPr sz="3100" spc="-52" dirty="0">
                <a:latin typeface="Arial"/>
                <a:cs typeface="Arial"/>
              </a:rPr>
              <a:t>10%  </a:t>
            </a:r>
            <a:r>
              <a:rPr sz="3100" spc="-26" dirty="0">
                <a:latin typeface="Arial"/>
                <a:cs typeface="Arial"/>
              </a:rPr>
              <a:t>of</a:t>
            </a:r>
            <a:r>
              <a:rPr sz="3100" spc="-104" dirty="0">
                <a:latin typeface="Arial"/>
                <a:cs typeface="Arial"/>
              </a:rPr>
              <a:t> </a:t>
            </a:r>
            <a:r>
              <a:rPr sz="3100" spc="-26" dirty="0">
                <a:latin typeface="Arial"/>
                <a:cs typeface="Arial"/>
              </a:rPr>
              <a:t>customers</a:t>
            </a:r>
            <a:endParaRPr sz="3100" dirty="0">
              <a:latin typeface="Arial"/>
              <a:cs typeface="Arial"/>
            </a:endParaRPr>
          </a:p>
          <a:p>
            <a:pPr marL="478810" marR="29719" indent="-462300">
              <a:lnSpc>
                <a:spcPts val="3511"/>
              </a:lnSpc>
              <a:spcBef>
                <a:spcPts val="1105"/>
              </a:spcBef>
              <a:buChar char="•"/>
              <a:tabLst>
                <a:tab pos="478810" algn="l"/>
                <a:tab pos="479636" algn="l"/>
              </a:tabLst>
            </a:pPr>
            <a:r>
              <a:rPr sz="3100" spc="-39" dirty="0">
                <a:latin typeface="Arial"/>
                <a:cs typeface="Arial"/>
              </a:rPr>
              <a:t>Employees’ </a:t>
            </a:r>
            <a:r>
              <a:rPr sz="3100" spc="-26" dirty="0">
                <a:latin typeface="Arial"/>
                <a:cs typeface="Arial"/>
              </a:rPr>
              <a:t>suggestions </a:t>
            </a:r>
            <a:r>
              <a:rPr sz="3100" spc="-33" dirty="0">
                <a:latin typeface="Arial"/>
                <a:cs typeface="Arial"/>
              </a:rPr>
              <a:t>implemented </a:t>
            </a:r>
            <a:r>
              <a:rPr sz="3100" spc="-20" dirty="0">
                <a:latin typeface="Arial"/>
                <a:cs typeface="Arial"/>
              </a:rPr>
              <a:t>in  </a:t>
            </a:r>
            <a:r>
              <a:rPr sz="3100" spc="-26" dirty="0">
                <a:latin typeface="Arial"/>
                <a:cs typeface="Arial"/>
              </a:rPr>
              <a:t>last </a:t>
            </a:r>
            <a:r>
              <a:rPr sz="3100" dirty="0">
                <a:latin typeface="Arial"/>
                <a:cs typeface="Arial"/>
              </a:rPr>
              <a:t>30</a:t>
            </a:r>
            <a:r>
              <a:rPr sz="3100" spc="-72" dirty="0">
                <a:latin typeface="Arial"/>
                <a:cs typeface="Arial"/>
              </a:rPr>
              <a:t> </a:t>
            </a:r>
            <a:r>
              <a:rPr sz="3100" spc="-46" dirty="0">
                <a:latin typeface="Arial"/>
                <a:cs typeface="Arial"/>
              </a:rPr>
              <a:t>days</a:t>
            </a:r>
            <a:endParaRPr sz="3100" dirty="0">
              <a:latin typeface="Arial"/>
              <a:cs typeface="Arial"/>
            </a:endParaRPr>
          </a:p>
          <a:p>
            <a:pPr marL="478810" marR="106494" indent="-462300">
              <a:lnSpc>
                <a:spcPts val="3511"/>
              </a:lnSpc>
              <a:spcBef>
                <a:spcPts val="1105"/>
              </a:spcBef>
              <a:buChar char="•"/>
              <a:tabLst>
                <a:tab pos="478810" algn="l"/>
                <a:tab pos="479636" algn="l"/>
              </a:tabLst>
            </a:pPr>
            <a:r>
              <a:rPr sz="3100" spc="-26" dirty="0">
                <a:latin typeface="Arial"/>
                <a:cs typeface="Arial"/>
              </a:rPr>
              <a:t>Sales </a:t>
            </a:r>
            <a:r>
              <a:rPr sz="3100" spc="-20" dirty="0">
                <a:latin typeface="Arial"/>
                <a:cs typeface="Arial"/>
              </a:rPr>
              <a:t>calls </a:t>
            </a:r>
            <a:r>
              <a:rPr sz="3100" spc="-39" dirty="0">
                <a:latin typeface="Arial"/>
                <a:cs typeface="Arial"/>
              </a:rPr>
              <a:t>organized for </a:t>
            </a:r>
            <a:r>
              <a:rPr sz="3100" spc="-20" dirty="0">
                <a:latin typeface="Arial"/>
                <a:cs typeface="Arial"/>
              </a:rPr>
              <a:t>the next </a:t>
            </a:r>
            <a:r>
              <a:rPr sz="3100" spc="-33" dirty="0">
                <a:latin typeface="Arial"/>
                <a:cs typeface="Arial"/>
              </a:rPr>
              <a:t>week,  </a:t>
            </a:r>
            <a:r>
              <a:rPr sz="3100" spc="-20" dirty="0">
                <a:latin typeface="Arial"/>
                <a:cs typeface="Arial"/>
              </a:rPr>
              <a:t>fortnight</a:t>
            </a:r>
            <a:endParaRPr sz="3100" dirty="0">
              <a:latin typeface="Arial"/>
              <a:cs typeface="Arial"/>
            </a:endParaRPr>
          </a:p>
          <a:p>
            <a:pPr marL="478810" indent="-462300">
              <a:spcBef>
                <a:spcPts val="793"/>
              </a:spcBef>
              <a:buChar char="•"/>
              <a:tabLst>
                <a:tab pos="478810" algn="l"/>
                <a:tab pos="479636" algn="l"/>
              </a:tabLst>
            </a:pPr>
            <a:r>
              <a:rPr sz="3100" spc="-33" dirty="0">
                <a:latin typeface="Arial"/>
                <a:cs typeface="Arial"/>
              </a:rPr>
              <a:t>Customer</a:t>
            </a:r>
            <a:r>
              <a:rPr sz="3100" spc="-72" dirty="0">
                <a:latin typeface="Arial"/>
                <a:cs typeface="Arial"/>
              </a:rPr>
              <a:t> </a:t>
            </a:r>
            <a:r>
              <a:rPr sz="3100" spc="-26" dirty="0">
                <a:latin typeface="Arial"/>
                <a:cs typeface="Arial"/>
              </a:rPr>
              <a:t>complaints</a:t>
            </a:r>
            <a:endParaRPr sz="3100" dirty="0">
              <a:latin typeface="Arial"/>
              <a:cs typeface="Arial"/>
            </a:endParaRPr>
          </a:p>
          <a:p>
            <a:pPr marL="478810" indent="-462300">
              <a:spcBef>
                <a:spcPts val="871"/>
              </a:spcBef>
              <a:buChar char="•"/>
              <a:tabLst>
                <a:tab pos="478810" algn="l"/>
                <a:tab pos="479636" algn="l"/>
              </a:tabLst>
            </a:pPr>
            <a:r>
              <a:rPr sz="3100" spc="-33" dirty="0">
                <a:latin typeface="Arial"/>
                <a:cs typeface="Arial"/>
              </a:rPr>
              <a:t>Late</a:t>
            </a:r>
            <a:r>
              <a:rPr sz="3100" spc="-98" dirty="0">
                <a:latin typeface="Arial"/>
                <a:cs typeface="Arial"/>
              </a:rPr>
              <a:t> </a:t>
            </a:r>
            <a:r>
              <a:rPr sz="3100" spc="-33" dirty="0">
                <a:latin typeface="Arial"/>
                <a:cs typeface="Arial"/>
              </a:rPr>
              <a:t>deliveries</a:t>
            </a:r>
            <a:endParaRPr sz="31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0251" y="5435182"/>
            <a:ext cx="5340082" cy="944608"/>
          </a:xfrm>
          <a:custGeom>
            <a:avLst/>
            <a:gdLst/>
            <a:ahLst/>
            <a:cxnLst/>
            <a:rect l="l" t="t" r="r" b="b"/>
            <a:pathLst>
              <a:path w="4073525" h="734695">
                <a:moveTo>
                  <a:pt x="0" y="734301"/>
                </a:moveTo>
                <a:lnTo>
                  <a:pt x="4073296" y="734301"/>
                </a:lnTo>
                <a:lnTo>
                  <a:pt x="4073296" y="0"/>
                </a:lnTo>
                <a:lnTo>
                  <a:pt x="0" y="0"/>
                </a:lnTo>
                <a:lnTo>
                  <a:pt x="0" y="734301"/>
                </a:lnTo>
                <a:close/>
              </a:path>
            </a:pathLst>
          </a:custGeom>
          <a:solidFill>
            <a:srgbClr val="9D9F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80251" y="5435182"/>
            <a:ext cx="5340082" cy="944608"/>
          </a:xfrm>
          <a:custGeom>
            <a:avLst/>
            <a:gdLst/>
            <a:ahLst/>
            <a:cxnLst/>
            <a:rect l="l" t="t" r="r" b="b"/>
            <a:pathLst>
              <a:path w="4073525" h="734695">
                <a:moveTo>
                  <a:pt x="0" y="734301"/>
                </a:moveTo>
                <a:lnTo>
                  <a:pt x="4073296" y="734301"/>
                </a:lnTo>
                <a:lnTo>
                  <a:pt x="4073296" y="0"/>
                </a:lnTo>
                <a:lnTo>
                  <a:pt x="0" y="0"/>
                </a:lnTo>
                <a:lnTo>
                  <a:pt x="0" y="734301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80249" y="1192344"/>
            <a:ext cx="2610522" cy="961753"/>
          </a:xfrm>
          <a:custGeom>
            <a:avLst/>
            <a:gdLst/>
            <a:ahLst/>
            <a:cxnLst/>
            <a:rect l="l" t="t" r="r" b="b"/>
            <a:pathLst>
              <a:path w="1991360" h="748030">
                <a:moveTo>
                  <a:pt x="0" y="747674"/>
                </a:moveTo>
                <a:lnTo>
                  <a:pt x="1991296" y="747674"/>
                </a:lnTo>
                <a:lnTo>
                  <a:pt x="1991296" y="0"/>
                </a:lnTo>
                <a:lnTo>
                  <a:pt x="0" y="0"/>
                </a:lnTo>
                <a:lnTo>
                  <a:pt x="0" y="747674"/>
                </a:lnTo>
                <a:close/>
              </a:path>
            </a:pathLst>
          </a:custGeom>
          <a:solidFill>
            <a:srgbClr val="DCDD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80249" y="1192344"/>
            <a:ext cx="2610522" cy="961753"/>
          </a:xfrm>
          <a:custGeom>
            <a:avLst/>
            <a:gdLst/>
            <a:ahLst/>
            <a:cxnLst/>
            <a:rect l="l" t="t" r="r" b="b"/>
            <a:pathLst>
              <a:path w="1991360" h="748030">
                <a:moveTo>
                  <a:pt x="0" y="747674"/>
                </a:moveTo>
                <a:lnTo>
                  <a:pt x="1991296" y="747674"/>
                </a:lnTo>
                <a:lnTo>
                  <a:pt x="1991296" y="0"/>
                </a:lnTo>
                <a:lnTo>
                  <a:pt x="0" y="0"/>
                </a:lnTo>
                <a:lnTo>
                  <a:pt x="0" y="747674"/>
                </a:lnTo>
                <a:close/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72413" y="351181"/>
            <a:ext cx="8969499" cy="6001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9703"/>
            <a:r>
              <a:rPr spc="-46" dirty="0"/>
              <a:t>Four </a:t>
            </a:r>
            <a:r>
              <a:rPr spc="-7" dirty="0"/>
              <a:t>types </a:t>
            </a:r>
            <a:r>
              <a:rPr spc="-26" dirty="0"/>
              <a:t>of Performance</a:t>
            </a:r>
            <a:r>
              <a:rPr spc="46" dirty="0"/>
              <a:t> </a:t>
            </a:r>
            <a:r>
              <a:rPr spc="-26" dirty="0"/>
              <a:t>Measures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96869" y="1243430"/>
            <a:ext cx="2444867" cy="115236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511" marR="6605">
              <a:lnSpc>
                <a:spcPct val="116900"/>
              </a:lnSpc>
            </a:pPr>
            <a:r>
              <a:rPr sz="1600" spc="-13" dirty="0">
                <a:latin typeface="Arial"/>
                <a:cs typeface="Arial"/>
              </a:rPr>
              <a:t>Customer satisfaction  </a:t>
            </a:r>
            <a:r>
              <a:rPr sz="1600" spc="-20" dirty="0">
                <a:latin typeface="Arial"/>
                <a:cs typeface="Arial"/>
              </a:rPr>
              <a:t>Employee </a:t>
            </a:r>
            <a:r>
              <a:rPr sz="1600" spc="-13" dirty="0">
                <a:latin typeface="Arial"/>
                <a:cs typeface="Arial"/>
              </a:rPr>
              <a:t>satisfaction  Return </a:t>
            </a:r>
            <a:r>
              <a:rPr sz="1600" spc="-7" dirty="0">
                <a:latin typeface="Arial"/>
                <a:cs typeface="Arial"/>
              </a:rPr>
              <a:t>on capital</a:t>
            </a:r>
            <a:r>
              <a:rPr sz="1600" spc="-85" dirty="0">
                <a:latin typeface="Arial"/>
                <a:cs typeface="Arial"/>
              </a:rPr>
              <a:t> </a:t>
            </a:r>
            <a:r>
              <a:rPr sz="1600" spc="-13" dirty="0">
                <a:latin typeface="Arial"/>
                <a:cs typeface="Arial"/>
              </a:rPr>
              <a:t>employed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61503" y="5569548"/>
            <a:ext cx="5099508" cy="6924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511" marR="6605">
              <a:lnSpc>
                <a:spcPts val="1821"/>
              </a:lnSpc>
            </a:pPr>
            <a:r>
              <a:rPr sz="1600" spc="-7" dirty="0">
                <a:latin typeface="Arial"/>
                <a:cs typeface="Arial"/>
              </a:rPr>
              <a:t># </a:t>
            </a:r>
            <a:r>
              <a:rPr sz="1600" spc="-13" dirty="0">
                <a:latin typeface="Arial"/>
                <a:cs typeface="Arial"/>
              </a:rPr>
              <a:t>of employees’ </a:t>
            </a:r>
            <a:r>
              <a:rPr sz="1600" spc="-7" dirty="0">
                <a:latin typeface="Arial"/>
                <a:cs typeface="Arial"/>
              </a:rPr>
              <a:t>suggestions </a:t>
            </a:r>
            <a:r>
              <a:rPr sz="1600" spc="-13" dirty="0">
                <a:latin typeface="Arial"/>
                <a:cs typeface="Arial"/>
              </a:rPr>
              <a:t>implemented in </a:t>
            </a:r>
            <a:r>
              <a:rPr sz="1600" spc="-7" dirty="0">
                <a:latin typeface="Arial"/>
                <a:cs typeface="Arial"/>
              </a:rPr>
              <a:t>last </a:t>
            </a:r>
            <a:r>
              <a:rPr sz="1600" dirty="0">
                <a:latin typeface="Arial"/>
                <a:cs typeface="Arial"/>
              </a:rPr>
              <a:t>30 </a:t>
            </a:r>
            <a:r>
              <a:rPr sz="1600" spc="-20" dirty="0">
                <a:latin typeface="Arial"/>
                <a:cs typeface="Arial"/>
              </a:rPr>
              <a:t>days,  </a:t>
            </a:r>
            <a:r>
              <a:rPr sz="1600" spc="-13" dirty="0">
                <a:latin typeface="Arial"/>
                <a:cs typeface="Arial"/>
              </a:rPr>
              <a:t>sales calls organized for </a:t>
            </a:r>
            <a:r>
              <a:rPr sz="1600" spc="-7" dirty="0">
                <a:latin typeface="Arial"/>
                <a:cs typeface="Arial"/>
              </a:rPr>
              <a:t>the next week/fortnight, </a:t>
            </a:r>
            <a:r>
              <a:rPr sz="1600" spc="-20" dirty="0">
                <a:latin typeface="Arial"/>
                <a:cs typeface="Arial"/>
              </a:rPr>
              <a:t>late  </a:t>
            </a:r>
            <a:r>
              <a:rPr sz="1600" spc="-13" dirty="0">
                <a:latin typeface="Arial"/>
                <a:cs typeface="Arial"/>
              </a:rPr>
              <a:t>deliveries to</a:t>
            </a:r>
            <a:r>
              <a:rPr sz="1600" spc="-46" dirty="0">
                <a:latin typeface="Arial"/>
                <a:cs typeface="Arial"/>
              </a:rPr>
              <a:t> </a:t>
            </a:r>
            <a:r>
              <a:rPr sz="1600" spc="-13" dirty="0">
                <a:latin typeface="Arial"/>
                <a:cs typeface="Arial"/>
              </a:rPr>
              <a:t>customers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80251" y="3137652"/>
            <a:ext cx="3356386" cy="307794"/>
          </a:xfrm>
          <a:custGeom>
            <a:avLst/>
            <a:gdLst/>
            <a:ahLst/>
            <a:cxnLst/>
            <a:rect l="l" t="t" r="r" b="b"/>
            <a:pathLst>
              <a:path w="2560320" h="239394">
                <a:moveTo>
                  <a:pt x="0" y="0"/>
                </a:moveTo>
                <a:lnTo>
                  <a:pt x="2560243" y="0"/>
                </a:lnTo>
                <a:lnTo>
                  <a:pt x="2560243" y="239394"/>
                </a:lnTo>
                <a:lnTo>
                  <a:pt x="0" y="239394"/>
                </a:lnTo>
                <a:lnTo>
                  <a:pt x="0" y="0"/>
                </a:lnTo>
                <a:close/>
              </a:path>
            </a:pathLst>
          </a:custGeom>
          <a:solidFill>
            <a:srgbClr val="DCDD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836536" y="3137652"/>
            <a:ext cx="1118795" cy="307794"/>
          </a:xfrm>
          <a:custGeom>
            <a:avLst/>
            <a:gdLst/>
            <a:ahLst/>
            <a:cxnLst/>
            <a:rect l="l" t="t" r="r" b="b"/>
            <a:pathLst>
              <a:path w="853439" h="239394">
                <a:moveTo>
                  <a:pt x="853414" y="0"/>
                </a:moveTo>
                <a:lnTo>
                  <a:pt x="0" y="0"/>
                </a:lnTo>
                <a:lnTo>
                  <a:pt x="0" y="239394"/>
                </a:lnTo>
                <a:lnTo>
                  <a:pt x="853414" y="239394"/>
                </a:lnTo>
                <a:lnTo>
                  <a:pt x="853414" y="0"/>
                </a:lnTo>
                <a:close/>
              </a:path>
            </a:pathLst>
          </a:custGeom>
          <a:solidFill>
            <a:srgbClr val="BCBD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955297" y="3137652"/>
            <a:ext cx="1118795" cy="307794"/>
          </a:xfrm>
          <a:custGeom>
            <a:avLst/>
            <a:gdLst/>
            <a:ahLst/>
            <a:cxnLst/>
            <a:rect l="l" t="t" r="r" b="b"/>
            <a:pathLst>
              <a:path w="853439" h="239394">
                <a:moveTo>
                  <a:pt x="853414" y="0"/>
                </a:moveTo>
                <a:lnTo>
                  <a:pt x="0" y="0"/>
                </a:lnTo>
                <a:lnTo>
                  <a:pt x="0" y="239394"/>
                </a:lnTo>
                <a:lnTo>
                  <a:pt x="853414" y="239394"/>
                </a:lnTo>
                <a:lnTo>
                  <a:pt x="853414" y="0"/>
                </a:lnTo>
                <a:close/>
              </a:path>
            </a:pathLst>
          </a:custGeom>
          <a:solidFill>
            <a:srgbClr val="BCBD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074058" y="3137652"/>
            <a:ext cx="1118795" cy="307794"/>
          </a:xfrm>
          <a:custGeom>
            <a:avLst/>
            <a:gdLst/>
            <a:ahLst/>
            <a:cxnLst/>
            <a:rect l="l" t="t" r="r" b="b"/>
            <a:pathLst>
              <a:path w="853439" h="239394">
                <a:moveTo>
                  <a:pt x="853414" y="0"/>
                </a:moveTo>
                <a:lnTo>
                  <a:pt x="0" y="0"/>
                </a:lnTo>
                <a:lnTo>
                  <a:pt x="0" y="239394"/>
                </a:lnTo>
                <a:lnTo>
                  <a:pt x="853414" y="239394"/>
                </a:lnTo>
                <a:lnTo>
                  <a:pt x="853414" y="0"/>
                </a:lnTo>
                <a:close/>
              </a:path>
            </a:pathLst>
          </a:custGeom>
          <a:solidFill>
            <a:srgbClr val="BCBD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80251" y="3445445"/>
            <a:ext cx="4475181" cy="307794"/>
          </a:xfrm>
          <a:custGeom>
            <a:avLst/>
            <a:gdLst/>
            <a:ahLst/>
            <a:cxnLst/>
            <a:rect l="l" t="t" r="r" b="b"/>
            <a:pathLst>
              <a:path w="3413760" h="239394">
                <a:moveTo>
                  <a:pt x="3413645" y="0"/>
                </a:moveTo>
                <a:lnTo>
                  <a:pt x="0" y="0"/>
                </a:lnTo>
                <a:lnTo>
                  <a:pt x="0" y="239394"/>
                </a:lnTo>
                <a:lnTo>
                  <a:pt x="3413645" y="239394"/>
                </a:lnTo>
                <a:lnTo>
                  <a:pt x="3413645" y="0"/>
                </a:lnTo>
                <a:close/>
              </a:path>
            </a:pathLst>
          </a:custGeom>
          <a:solidFill>
            <a:srgbClr val="9D9F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955297" y="3445445"/>
            <a:ext cx="1118795" cy="307794"/>
          </a:xfrm>
          <a:custGeom>
            <a:avLst/>
            <a:gdLst/>
            <a:ahLst/>
            <a:cxnLst/>
            <a:rect l="l" t="t" r="r" b="b"/>
            <a:pathLst>
              <a:path w="853439" h="239394">
                <a:moveTo>
                  <a:pt x="853414" y="0"/>
                </a:moveTo>
                <a:lnTo>
                  <a:pt x="0" y="0"/>
                </a:lnTo>
                <a:lnTo>
                  <a:pt x="0" y="239394"/>
                </a:lnTo>
                <a:lnTo>
                  <a:pt x="853414" y="239394"/>
                </a:lnTo>
                <a:lnTo>
                  <a:pt x="853414" y="0"/>
                </a:lnTo>
                <a:close/>
              </a:path>
            </a:pathLst>
          </a:custGeom>
          <a:solidFill>
            <a:srgbClr val="9D9F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074061" y="3445445"/>
            <a:ext cx="3356386" cy="307794"/>
          </a:xfrm>
          <a:custGeom>
            <a:avLst/>
            <a:gdLst/>
            <a:ahLst/>
            <a:cxnLst/>
            <a:rect l="l" t="t" r="r" b="b"/>
            <a:pathLst>
              <a:path w="2560320" h="239394">
                <a:moveTo>
                  <a:pt x="2560243" y="0"/>
                </a:moveTo>
                <a:lnTo>
                  <a:pt x="0" y="0"/>
                </a:lnTo>
                <a:lnTo>
                  <a:pt x="0" y="239394"/>
                </a:lnTo>
                <a:lnTo>
                  <a:pt x="2560243" y="239394"/>
                </a:lnTo>
                <a:lnTo>
                  <a:pt x="2560243" y="0"/>
                </a:lnTo>
                <a:close/>
              </a:path>
            </a:pathLst>
          </a:custGeom>
          <a:solidFill>
            <a:srgbClr val="9D9F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80251" y="3753240"/>
            <a:ext cx="4475181" cy="307794"/>
          </a:xfrm>
          <a:custGeom>
            <a:avLst/>
            <a:gdLst/>
            <a:ahLst/>
            <a:cxnLst/>
            <a:rect l="l" t="t" r="r" b="b"/>
            <a:pathLst>
              <a:path w="3413760" h="239394">
                <a:moveTo>
                  <a:pt x="3413645" y="0"/>
                </a:moveTo>
                <a:lnTo>
                  <a:pt x="0" y="0"/>
                </a:lnTo>
                <a:lnTo>
                  <a:pt x="0" y="239394"/>
                </a:lnTo>
                <a:lnTo>
                  <a:pt x="3413645" y="239394"/>
                </a:lnTo>
                <a:lnTo>
                  <a:pt x="3413645" y="0"/>
                </a:lnTo>
                <a:close/>
              </a:path>
            </a:pathLst>
          </a:custGeom>
          <a:solidFill>
            <a:srgbClr val="8082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955297" y="3753240"/>
            <a:ext cx="1118795" cy="307794"/>
          </a:xfrm>
          <a:custGeom>
            <a:avLst/>
            <a:gdLst/>
            <a:ahLst/>
            <a:cxnLst/>
            <a:rect l="l" t="t" r="r" b="b"/>
            <a:pathLst>
              <a:path w="853439" h="239394">
                <a:moveTo>
                  <a:pt x="853414" y="0"/>
                </a:moveTo>
                <a:lnTo>
                  <a:pt x="0" y="0"/>
                </a:lnTo>
                <a:lnTo>
                  <a:pt x="0" y="239394"/>
                </a:lnTo>
                <a:lnTo>
                  <a:pt x="853414" y="239394"/>
                </a:lnTo>
                <a:lnTo>
                  <a:pt x="853414" y="0"/>
                </a:lnTo>
                <a:close/>
              </a:path>
            </a:pathLst>
          </a:custGeom>
          <a:solidFill>
            <a:srgbClr val="8082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074061" y="3753240"/>
            <a:ext cx="3356386" cy="307794"/>
          </a:xfrm>
          <a:custGeom>
            <a:avLst/>
            <a:gdLst/>
            <a:ahLst/>
            <a:cxnLst/>
            <a:rect l="l" t="t" r="r" b="b"/>
            <a:pathLst>
              <a:path w="2560320" h="239394">
                <a:moveTo>
                  <a:pt x="2560243" y="0"/>
                </a:moveTo>
                <a:lnTo>
                  <a:pt x="0" y="0"/>
                </a:lnTo>
                <a:lnTo>
                  <a:pt x="0" y="239394"/>
                </a:lnTo>
                <a:lnTo>
                  <a:pt x="2560243" y="239394"/>
                </a:lnTo>
                <a:lnTo>
                  <a:pt x="2560243" y="0"/>
                </a:lnTo>
                <a:close/>
              </a:path>
            </a:pathLst>
          </a:custGeom>
          <a:solidFill>
            <a:srgbClr val="8082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80256" y="2829858"/>
            <a:ext cx="0" cy="307794"/>
          </a:xfrm>
          <a:custGeom>
            <a:avLst/>
            <a:gdLst/>
            <a:ahLst/>
            <a:cxnLst/>
            <a:rect l="l" t="t" r="r" b="b"/>
            <a:pathLst>
              <a:path h="239394">
                <a:moveTo>
                  <a:pt x="0" y="239394"/>
                </a:moveTo>
                <a:lnTo>
                  <a:pt x="0" y="0"/>
                </a:lnTo>
              </a:path>
            </a:pathLst>
          </a:custGeom>
          <a:ln w="12700">
            <a:solidFill>
              <a:srgbClr val="80828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599014" y="2829858"/>
            <a:ext cx="0" cy="307794"/>
          </a:xfrm>
          <a:custGeom>
            <a:avLst/>
            <a:gdLst/>
            <a:ahLst/>
            <a:cxnLst/>
            <a:rect l="l" t="t" r="r" b="b"/>
            <a:pathLst>
              <a:path h="239394">
                <a:moveTo>
                  <a:pt x="0" y="239394"/>
                </a:moveTo>
                <a:lnTo>
                  <a:pt x="0" y="0"/>
                </a:lnTo>
              </a:path>
            </a:pathLst>
          </a:custGeom>
          <a:ln w="12700">
            <a:solidFill>
              <a:srgbClr val="80828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717773" y="2829858"/>
            <a:ext cx="0" cy="307794"/>
          </a:xfrm>
          <a:custGeom>
            <a:avLst/>
            <a:gdLst/>
            <a:ahLst/>
            <a:cxnLst/>
            <a:rect l="l" t="t" r="r" b="b"/>
            <a:pathLst>
              <a:path h="239394">
                <a:moveTo>
                  <a:pt x="0" y="239394"/>
                </a:moveTo>
                <a:lnTo>
                  <a:pt x="0" y="0"/>
                </a:lnTo>
              </a:path>
            </a:pathLst>
          </a:custGeom>
          <a:ln w="12700">
            <a:solidFill>
              <a:srgbClr val="80828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836536" y="2829858"/>
            <a:ext cx="0" cy="307794"/>
          </a:xfrm>
          <a:custGeom>
            <a:avLst/>
            <a:gdLst/>
            <a:ahLst/>
            <a:cxnLst/>
            <a:rect l="l" t="t" r="r" b="b"/>
            <a:pathLst>
              <a:path h="239394">
                <a:moveTo>
                  <a:pt x="0" y="239394"/>
                </a:moveTo>
                <a:lnTo>
                  <a:pt x="0" y="0"/>
                </a:lnTo>
              </a:path>
            </a:pathLst>
          </a:custGeom>
          <a:ln w="12700">
            <a:solidFill>
              <a:srgbClr val="80828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192803" y="2829858"/>
            <a:ext cx="0" cy="307794"/>
          </a:xfrm>
          <a:custGeom>
            <a:avLst/>
            <a:gdLst/>
            <a:ahLst/>
            <a:cxnLst/>
            <a:rect l="l" t="t" r="r" b="b"/>
            <a:pathLst>
              <a:path h="239394">
                <a:moveTo>
                  <a:pt x="0" y="239394"/>
                </a:moveTo>
                <a:lnTo>
                  <a:pt x="0" y="0"/>
                </a:lnTo>
              </a:path>
            </a:pathLst>
          </a:custGeom>
          <a:ln w="12700">
            <a:solidFill>
              <a:srgbClr val="80828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311567" y="2829858"/>
            <a:ext cx="0" cy="307794"/>
          </a:xfrm>
          <a:custGeom>
            <a:avLst/>
            <a:gdLst/>
            <a:ahLst/>
            <a:cxnLst/>
            <a:rect l="l" t="t" r="r" b="b"/>
            <a:pathLst>
              <a:path h="239394">
                <a:moveTo>
                  <a:pt x="0" y="239394"/>
                </a:moveTo>
                <a:lnTo>
                  <a:pt x="0" y="0"/>
                </a:lnTo>
              </a:path>
            </a:pathLst>
          </a:custGeom>
          <a:ln w="12700">
            <a:solidFill>
              <a:srgbClr val="80828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9430328" y="2829858"/>
            <a:ext cx="0" cy="307794"/>
          </a:xfrm>
          <a:custGeom>
            <a:avLst/>
            <a:gdLst/>
            <a:ahLst/>
            <a:cxnLst/>
            <a:rect l="l" t="t" r="r" b="b"/>
            <a:pathLst>
              <a:path h="239394">
                <a:moveTo>
                  <a:pt x="0" y="239394"/>
                </a:moveTo>
                <a:lnTo>
                  <a:pt x="0" y="0"/>
                </a:lnTo>
              </a:path>
            </a:pathLst>
          </a:custGeom>
          <a:ln w="12700">
            <a:solidFill>
              <a:srgbClr val="80828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955297" y="3137652"/>
            <a:ext cx="0" cy="307794"/>
          </a:xfrm>
          <a:custGeom>
            <a:avLst/>
            <a:gdLst/>
            <a:ahLst/>
            <a:cxnLst/>
            <a:rect l="l" t="t" r="r" b="b"/>
            <a:pathLst>
              <a:path h="239394">
                <a:moveTo>
                  <a:pt x="0" y="239394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074059" y="3137652"/>
            <a:ext cx="0" cy="307794"/>
          </a:xfrm>
          <a:custGeom>
            <a:avLst/>
            <a:gdLst/>
            <a:ahLst/>
            <a:cxnLst/>
            <a:rect l="l" t="t" r="r" b="b"/>
            <a:pathLst>
              <a:path h="239394">
                <a:moveTo>
                  <a:pt x="0" y="239394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955297" y="3445445"/>
            <a:ext cx="0" cy="307794"/>
          </a:xfrm>
          <a:custGeom>
            <a:avLst/>
            <a:gdLst/>
            <a:ahLst/>
            <a:cxnLst/>
            <a:rect l="l" t="t" r="r" b="b"/>
            <a:pathLst>
              <a:path h="239394">
                <a:moveTo>
                  <a:pt x="0" y="239394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074059" y="3445445"/>
            <a:ext cx="0" cy="307794"/>
          </a:xfrm>
          <a:custGeom>
            <a:avLst/>
            <a:gdLst/>
            <a:ahLst/>
            <a:cxnLst/>
            <a:rect l="l" t="t" r="r" b="b"/>
            <a:pathLst>
              <a:path h="239394">
                <a:moveTo>
                  <a:pt x="0" y="239394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955297" y="3753240"/>
            <a:ext cx="0" cy="307794"/>
          </a:xfrm>
          <a:custGeom>
            <a:avLst/>
            <a:gdLst/>
            <a:ahLst/>
            <a:cxnLst/>
            <a:rect l="l" t="t" r="r" b="b"/>
            <a:pathLst>
              <a:path h="239394">
                <a:moveTo>
                  <a:pt x="0" y="239394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074059" y="3753240"/>
            <a:ext cx="0" cy="307794"/>
          </a:xfrm>
          <a:custGeom>
            <a:avLst/>
            <a:gdLst/>
            <a:ahLst/>
            <a:cxnLst/>
            <a:rect l="l" t="t" r="r" b="b"/>
            <a:pathLst>
              <a:path h="239394">
                <a:moveTo>
                  <a:pt x="0" y="239394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955297" y="2522067"/>
            <a:ext cx="0" cy="307794"/>
          </a:xfrm>
          <a:custGeom>
            <a:avLst/>
            <a:gdLst/>
            <a:ahLst/>
            <a:cxnLst/>
            <a:rect l="l" t="t" r="r" b="b"/>
            <a:pathLst>
              <a:path h="239394">
                <a:moveTo>
                  <a:pt x="0" y="239395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074059" y="2522067"/>
            <a:ext cx="0" cy="307794"/>
          </a:xfrm>
          <a:custGeom>
            <a:avLst/>
            <a:gdLst/>
            <a:ahLst/>
            <a:cxnLst/>
            <a:rect l="l" t="t" r="r" b="b"/>
            <a:pathLst>
              <a:path h="239394">
                <a:moveTo>
                  <a:pt x="0" y="239395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80256" y="4061013"/>
            <a:ext cx="0" cy="904603"/>
          </a:xfrm>
          <a:custGeom>
            <a:avLst/>
            <a:gdLst/>
            <a:ahLst/>
            <a:cxnLst/>
            <a:rect l="l" t="t" r="r" b="b"/>
            <a:pathLst>
              <a:path h="703579">
                <a:moveTo>
                  <a:pt x="0" y="703465"/>
                </a:moveTo>
                <a:lnTo>
                  <a:pt x="0" y="0"/>
                </a:lnTo>
              </a:path>
            </a:pathLst>
          </a:custGeom>
          <a:ln w="12700">
            <a:solidFill>
              <a:srgbClr val="80828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599014" y="4061013"/>
            <a:ext cx="0" cy="904603"/>
          </a:xfrm>
          <a:custGeom>
            <a:avLst/>
            <a:gdLst/>
            <a:ahLst/>
            <a:cxnLst/>
            <a:rect l="l" t="t" r="r" b="b"/>
            <a:pathLst>
              <a:path h="703579">
                <a:moveTo>
                  <a:pt x="0" y="703465"/>
                </a:moveTo>
                <a:lnTo>
                  <a:pt x="0" y="0"/>
                </a:lnTo>
              </a:path>
            </a:pathLst>
          </a:custGeom>
          <a:ln w="12700">
            <a:solidFill>
              <a:srgbClr val="80828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2717773" y="4061013"/>
            <a:ext cx="0" cy="904603"/>
          </a:xfrm>
          <a:custGeom>
            <a:avLst/>
            <a:gdLst/>
            <a:ahLst/>
            <a:cxnLst/>
            <a:rect l="l" t="t" r="r" b="b"/>
            <a:pathLst>
              <a:path h="703579">
                <a:moveTo>
                  <a:pt x="0" y="703465"/>
                </a:moveTo>
                <a:lnTo>
                  <a:pt x="0" y="0"/>
                </a:lnTo>
              </a:path>
            </a:pathLst>
          </a:custGeom>
          <a:ln w="12700">
            <a:solidFill>
              <a:srgbClr val="80828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836536" y="4061013"/>
            <a:ext cx="0" cy="904603"/>
          </a:xfrm>
          <a:custGeom>
            <a:avLst/>
            <a:gdLst/>
            <a:ahLst/>
            <a:cxnLst/>
            <a:rect l="l" t="t" r="r" b="b"/>
            <a:pathLst>
              <a:path h="703579">
                <a:moveTo>
                  <a:pt x="0" y="703465"/>
                </a:moveTo>
                <a:lnTo>
                  <a:pt x="0" y="0"/>
                </a:lnTo>
              </a:path>
            </a:pathLst>
          </a:custGeom>
          <a:ln w="12700">
            <a:solidFill>
              <a:srgbClr val="80828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7192803" y="4061013"/>
            <a:ext cx="0" cy="904603"/>
          </a:xfrm>
          <a:custGeom>
            <a:avLst/>
            <a:gdLst/>
            <a:ahLst/>
            <a:cxnLst/>
            <a:rect l="l" t="t" r="r" b="b"/>
            <a:pathLst>
              <a:path h="703579">
                <a:moveTo>
                  <a:pt x="0" y="703465"/>
                </a:moveTo>
                <a:lnTo>
                  <a:pt x="0" y="0"/>
                </a:lnTo>
              </a:path>
            </a:pathLst>
          </a:custGeom>
          <a:ln w="12700">
            <a:solidFill>
              <a:srgbClr val="80828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8311567" y="4061013"/>
            <a:ext cx="0" cy="904603"/>
          </a:xfrm>
          <a:custGeom>
            <a:avLst/>
            <a:gdLst/>
            <a:ahLst/>
            <a:cxnLst/>
            <a:rect l="l" t="t" r="r" b="b"/>
            <a:pathLst>
              <a:path h="703579">
                <a:moveTo>
                  <a:pt x="0" y="703465"/>
                </a:moveTo>
                <a:lnTo>
                  <a:pt x="0" y="0"/>
                </a:lnTo>
              </a:path>
            </a:pathLst>
          </a:custGeom>
          <a:ln w="12700">
            <a:solidFill>
              <a:srgbClr val="80828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9430328" y="4061013"/>
            <a:ext cx="0" cy="904603"/>
          </a:xfrm>
          <a:custGeom>
            <a:avLst/>
            <a:gdLst/>
            <a:ahLst/>
            <a:cxnLst/>
            <a:rect l="l" t="t" r="r" b="b"/>
            <a:pathLst>
              <a:path h="703579">
                <a:moveTo>
                  <a:pt x="0" y="703465"/>
                </a:moveTo>
                <a:lnTo>
                  <a:pt x="0" y="0"/>
                </a:lnTo>
              </a:path>
            </a:pathLst>
          </a:custGeom>
          <a:ln w="12700">
            <a:solidFill>
              <a:srgbClr val="80828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4955297" y="2829858"/>
            <a:ext cx="0" cy="307794"/>
          </a:xfrm>
          <a:custGeom>
            <a:avLst/>
            <a:gdLst/>
            <a:ahLst/>
            <a:cxnLst/>
            <a:rect l="l" t="t" r="r" b="b"/>
            <a:pathLst>
              <a:path h="239394">
                <a:moveTo>
                  <a:pt x="0" y="239394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074059" y="2829858"/>
            <a:ext cx="0" cy="307794"/>
          </a:xfrm>
          <a:custGeom>
            <a:avLst/>
            <a:gdLst/>
            <a:ahLst/>
            <a:cxnLst/>
            <a:rect l="l" t="t" r="r" b="b"/>
            <a:pathLst>
              <a:path h="239394">
                <a:moveTo>
                  <a:pt x="0" y="239394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4955297" y="4061013"/>
            <a:ext cx="0" cy="904603"/>
          </a:xfrm>
          <a:custGeom>
            <a:avLst/>
            <a:gdLst/>
            <a:ahLst/>
            <a:cxnLst/>
            <a:rect l="l" t="t" r="r" b="b"/>
            <a:pathLst>
              <a:path h="703579">
                <a:moveTo>
                  <a:pt x="0" y="703465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6074059" y="4061013"/>
            <a:ext cx="0" cy="904603"/>
          </a:xfrm>
          <a:custGeom>
            <a:avLst/>
            <a:gdLst/>
            <a:ahLst/>
            <a:cxnLst/>
            <a:rect l="l" t="t" r="r" b="b"/>
            <a:pathLst>
              <a:path h="703579">
                <a:moveTo>
                  <a:pt x="0" y="703465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7192803" y="3137652"/>
            <a:ext cx="0" cy="307794"/>
          </a:xfrm>
          <a:custGeom>
            <a:avLst/>
            <a:gdLst/>
            <a:ahLst/>
            <a:cxnLst/>
            <a:rect l="l" t="t" r="r" b="b"/>
            <a:pathLst>
              <a:path h="239394">
                <a:moveTo>
                  <a:pt x="0" y="239394"/>
                </a:moveTo>
                <a:lnTo>
                  <a:pt x="0" y="0"/>
                </a:lnTo>
              </a:path>
            </a:pathLst>
          </a:custGeom>
          <a:ln w="12700">
            <a:solidFill>
              <a:srgbClr val="80828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8311567" y="3137652"/>
            <a:ext cx="0" cy="307794"/>
          </a:xfrm>
          <a:custGeom>
            <a:avLst/>
            <a:gdLst/>
            <a:ahLst/>
            <a:cxnLst/>
            <a:rect l="l" t="t" r="r" b="b"/>
            <a:pathLst>
              <a:path h="239394">
                <a:moveTo>
                  <a:pt x="0" y="239394"/>
                </a:moveTo>
                <a:lnTo>
                  <a:pt x="0" y="0"/>
                </a:lnTo>
              </a:path>
            </a:pathLst>
          </a:custGeom>
          <a:ln w="12700">
            <a:solidFill>
              <a:srgbClr val="80828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9430328" y="3137652"/>
            <a:ext cx="0" cy="307794"/>
          </a:xfrm>
          <a:custGeom>
            <a:avLst/>
            <a:gdLst/>
            <a:ahLst/>
            <a:cxnLst/>
            <a:rect l="l" t="t" r="r" b="b"/>
            <a:pathLst>
              <a:path h="239394">
                <a:moveTo>
                  <a:pt x="0" y="239394"/>
                </a:moveTo>
                <a:lnTo>
                  <a:pt x="0" y="0"/>
                </a:lnTo>
              </a:path>
            </a:pathLst>
          </a:custGeom>
          <a:ln w="12700">
            <a:solidFill>
              <a:srgbClr val="80828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 txBox="1"/>
          <p:nvPr/>
        </p:nvSpPr>
        <p:spPr>
          <a:xfrm>
            <a:off x="1898023" y="2535257"/>
            <a:ext cx="521106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511"/>
            <a:r>
              <a:rPr sz="1800" b="1" spc="-33" dirty="0">
                <a:latin typeface="Arial"/>
                <a:cs typeface="Arial"/>
              </a:rPr>
              <a:t>P</a:t>
            </a:r>
            <a:r>
              <a:rPr sz="1800" b="1" spc="-13" dirty="0">
                <a:latin typeface="Arial"/>
                <a:cs typeface="Arial"/>
              </a:rPr>
              <a:t>as</a:t>
            </a:r>
            <a:r>
              <a:rPr sz="1800" b="1" dirty="0">
                <a:latin typeface="Arial"/>
                <a:cs typeface="Arial"/>
              </a:rPr>
              <a:t>t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080063" y="2535257"/>
            <a:ext cx="867399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511"/>
            <a:r>
              <a:rPr sz="1800" b="1" spc="-20" dirty="0">
                <a:latin typeface="Arial"/>
                <a:cs typeface="Arial"/>
              </a:rPr>
              <a:t>C</a:t>
            </a:r>
            <a:r>
              <a:rPr sz="1800" b="1" spc="-13" dirty="0">
                <a:latin typeface="Arial"/>
                <a:cs typeface="Arial"/>
              </a:rPr>
              <a:t>u</a:t>
            </a:r>
            <a:r>
              <a:rPr sz="1800" b="1" spc="-26" dirty="0">
                <a:latin typeface="Arial"/>
                <a:cs typeface="Arial"/>
              </a:rPr>
              <a:t>r</a:t>
            </a:r>
            <a:r>
              <a:rPr sz="1800" b="1" spc="-7" dirty="0">
                <a:latin typeface="Arial"/>
                <a:cs typeface="Arial"/>
              </a:rPr>
              <a:t>re</a:t>
            </a:r>
            <a:r>
              <a:rPr sz="1800" b="1" spc="-20" dirty="0">
                <a:latin typeface="Arial"/>
                <a:cs typeface="Arial"/>
              </a:rPr>
              <a:t>nt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7377791" y="2535257"/>
            <a:ext cx="74919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511"/>
            <a:r>
              <a:rPr sz="1800" b="1" spc="-59" dirty="0">
                <a:latin typeface="Arial"/>
                <a:cs typeface="Arial"/>
              </a:rPr>
              <a:t>F</a:t>
            </a:r>
            <a:r>
              <a:rPr sz="1800" b="1" spc="-7" dirty="0">
                <a:latin typeface="Arial"/>
                <a:cs typeface="Arial"/>
              </a:rPr>
              <a:t>u</a:t>
            </a:r>
            <a:r>
              <a:rPr sz="1800" b="1" spc="-13" dirty="0">
                <a:latin typeface="Arial"/>
                <a:cs typeface="Arial"/>
              </a:rPr>
              <a:t>tu</a:t>
            </a:r>
            <a:r>
              <a:rPr sz="1800" b="1" spc="-7" dirty="0">
                <a:latin typeface="Arial"/>
                <a:cs typeface="Arial"/>
              </a:rPr>
              <a:t>re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1892432" y="3151562"/>
            <a:ext cx="530262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511"/>
            <a:r>
              <a:rPr sz="1800" spc="-26" dirty="0">
                <a:latin typeface="Arial"/>
                <a:cs typeface="Arial"/>
              </a:rPr>
              <a:t>K</a:t>
            </a:r>
            <a:r>
              <a:rPr sz="1800" spc="-33" dirty="0">
                <a:latin typeface="Arial"/>
                <a:cs typeface="Arial"/>
              </a:rPr>
              <a:t>R</a:t>
            </a:r>
            <a:r>
              <a:rPr sz="1800" spc="-20" dirty="0">
                <a:latin typeface="Arial"/>
                <a:cs typeface="Arial"/>
              </a:rPr>
              <a:t>Is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4138410" y="3151562"/>
            <a:ext cx="51528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511"/>
            <a:r>
              <a:rPr sz="1800" spc="-13" dirty="0">
                <a:latin typeface="Arial"/>
                <a:cs typeface="Arial"/>
              </a:rPr>
              <a:t>K</a:t>
            </a:r>
            <a:r>
              <a:rPr sz="1800" spc="-59" dirty="0">
                <a:latin typeface="Arial"/>
                <a:cs typeface="Arial"/>
              </a:rPr>
              <a:t>P</a:t>
            </a:r>
            <a:r>
              <a:rPr sz="1800" spc="-20" dirty="0">
                <a:latin typeface="Arial"/>
                <a:cs typeface="Arial"/>
              </a:rPr>
              <a:t>I</a:t>
            </a:r>
            <a:r>
              <a:rPr sz="1800" dirty="0">
                <a:latin typeface="Arial"/>
                <a:cs typeface="Arial"/>
              </a:rPr>
              <a:t>s</a:t>
            </a:r>
          </a:p>
        </p:txBody>
      </p:sp>
      <p:sp>
        <p:nvSpPr>
          <p:cNvPr id="53" name="object 53"/>
          <p:cNvSpPr txBox="1"/>
          <p:nvPr/>
        </p:nvSpPr>
        <p:spPr>
          <a:xfrm>
            <a:off x="5257205" y="3151562"/>
            <a:ext cx="51528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511"/>
            <a:r>
              <a:rPr sz="1800" spc="-13" dirty="0">
                <a:latin typeface="Arial"/>
                <a:cs typeface="Arial"/>
              </a:rPr>
              <a:t>K</a:t>
            </a:r>
            <a:r>
              <a:rPr sz="1800" spc="-59" dirty="0">
                <a:latin typeface="Arial"/>
                <a:cs typeface="Arial"/>
              </a:rPr>
              <a:t>P</a:t>
            </a:r>
            <a:r>
              <a:rPr sz="1800" spc="-20" dirty="0">
                <a:latin typeface="Arial"/>
                <a:cs typeface="Arial"/>
              </a:rPr>
              <a:t>I</a:t>
            </a:r>
            <a:r>
              <a:rPr sz="1800" dirty="0">
                <a:latin typeface="Arial"/>
                <a:cs typeface="Arial"/>
              </a:rPr>
              <a:t>s</a:t>
            </a:r>
          </a:p>
        </p:txBody>
      </p:sp>
      <p:sp>
        <p:nvSpPr>
          <p:cNvPr id="54" name="object 54"/>
          <p:cNvSpPr txBox="1"/>
          <p:nvPr/>
        </p:nvSpPr>
        <p:spPr>
          <a:xfrm>
            <a:off x="6376000" y="3151562"/>
            <a:ext cx="51528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511"/>
            <a:r>
              <a:rPr sz="1800" spc="-13" dirty="0">
                <a:latin typeface="Arial"/>
                <a:cs typeface="Arial"/>
              </a:rPr>
              <a:t>K</a:t>
            </a:r>
            <a:r>
              <a:rPr sz="1800" spc="-59" dirty="0">
                <a:latin typeface="Arial"/>
                <a:cs typeface="Arial"/>
              </a:rPr>
              <a:t>P</a:t>
            </a:r>
            <a:r>
              <a:rPr sz="1800" spc="-20" dirty="0">
                <a:latin typeface="Arial"/>
                <a:cs typeface="Arial"/>
              </a:rPr>
              <a:t>I</a:t>
            </a:r>
            <a:r>
              <a:rPr sz="1800" dirty="0">
                <a:latin typeface="Arial"/>
                <a:cs typeface="Arial"/>
              </a:rPr>
              <a:t>s</a:t>
            </a:r>
          </a:p>
        </p:txBody>
      </p:sp>
      <p:sp>
        <p:nvSpPr>
          <p:cNvPr id="55" name="object 55"/>
          <p:cNvSpPr txBox="1"/>
          <p:nvPr/>
        </p:nvSpPr>
        <p:spPr>
          <a:xfrm>
            <a:off x="2537134" y="3459258"/>
            <a:ext cx="361278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511"/>
            <a:r>
              <a:rPr sz="1800" spc="-59" dirty="0">
                <a:latin typeface="Arial"/>
                <a:cs typeface="Arial"/>
              </a:rPr>
              <a:t>P</a:t>
            </a:r>
            <a:r>
              <a:rPr sz="1800" spc="-20" dirty="0">
                <a:latin typeface="Arial"/>
                <a:cs typeface="Arial"/>
              </a:rPr>
              <a:t>I</a:t>
            </a:r>
            <a:r>
              <a:rPr sz="1800" dirty="0">
                <a:latin typeface="Arial"/>
                <a:cs typeface="Arial"/>
              </a:rPr>
              <a:t>s</a:t>
            </a:r>
          </a:p>
        </p:txBody>
      </p:sp>
      <p:sp>
        <p:nvSpPr>
          <p:cNvPr id="56" name="object 56"/>
          <p:cNvSpPr txBox="1"/>
          <p:nvPr/>
        </p:nvSpPr>
        <p:spPr>
          <a:xfrm>
            <a:off x="5334122" y="3459258"/>
            <a:ext cx="361278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511"/>
            <a:r>
              <a:rPr sz="1800" spc="-59" dirty="0">
                <a:latin typeface="Arial"/>
                <a:cs typeface="Arial"/>
              </a:rPr>
              <a:t>P</a:t>
            </a:r>
            <a:r>
              <a:rPr sz="1800" spc="-20" dirty="0">
                <a:latin typeface="Arial"/>
                <a:cs typeface="Arial"/>
              </a:rPr>
              <a:t>I</a:t>
            </a:r>
            <a:r>
              <a:rPr sz="1800" dirty="0">
                <a:latin typeface="Arial"/>
                <a:cs typeface="Arial"/>
              </a:rPr>
              <a:t>s</a:t>
            </a:r>
          </a:p>
        </p:txBody>
      </p:sp>
      <p:sp>
        <p:nvSpPr>
          <p:cNvPr id="57" name="object 57"/>
          <p:cNvSpPr txBox="1"/>
          <p:nvPr/>
        </p:nvSpPr>
        <p:spPr>
          <a:xfrm>
            <a:off x="7571715" y="3459258"/>
            <a:ext cx="361278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511"/>
            <a:r>
              <a:rPr sz="1800" spc="-59" dirty="0">
                <a:latin typeface="Arial"/>
                <a:cs typeface="Arial"/>
              </a:rPr>
              <a:t>P</a:t>
            </a:r>
            <a:r>
              <a:rPr sz="1800" spc="-20" dirty="0">
                <a:latin typeface="Arial"/>
                <a:cs typeface="Arial"/>
              </a:rPr>
              <a:t>I</a:t>
            </a:r>
            <a:r>
              <a:rPr sz="1800" dirty="0">
                <a:latin typeface="Arial"/>
                <a:cs typeface="Arial"/>
              </a:rPr>
              <a:t>s</a:t>
            </a:r>
          </a:p>
        </p:txBody>
      </p:sp>
      <p:sp>
        <p:nvSpPr>
          <p:cNvPr id="58" name="object 58"/>
          <p:cNvSpPr txBox="1"/>
          <p:nvPr/>
        </p:nvSpPr>
        <p:spPr>
          <a:xfrm>
            <a:off x="2528513" y="3766954"/>
            <a:ext cx="378759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511"/>
            <a:r>
              <a:rPr sz="1800" spc="-26" dirty="0">
                <a:latin typeface="Arial"/>
                <a:cs typeface="Arial"/>
              </a:rPr>
              <a:t>R</a:t>
            </a:r>
            <a:r>
              <a:rPr sz="1800" spc="-20" dirty="0">
                <a:latin typeface="Arial"/>
                <a:cs typeface="Arial"/>
              </a:rPr>
              <a:t>I</a:t>
            </a:r>
            <a:r>
              <a:rPr sz="1800" dirty="0">
                <a:latin typeface="Arial"/>
                <a:cs typeface="Arial"/>
              </a:rPr>
              <a:t>s</a:t>
            </a:r>
          </a:p>
        </p:txBody>
      </p:sp>
      <p:sp>
        <p:nvSpPr>
          <p:cNvPr id="59" name="object 59"/>
          <p:cNvSpPr txBox="1"/>
          <p:nvPr/>
        </p:nvSpPr>
        <p:spPr>
          <a:xfrm>
            <a:off x="5325504" y="3766954"/>
            <a:ext cx="378759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511"/>
            <a:r>
              <a:rPr sz="1800" spc="-26" dirty="0">
                <a:latin typeface="Arial"/>
                <a:cs typeface="Arial"/>
              </a:rPr>
              <a:t>R</a:t>
            </a:r>
            <a:r>
              <a:rPr sz="1800" spc="-20" dirty="0">
                <a:latin typeface="Arial"/>
                <a:cs typeface="Arial"/>
              </a:rPr>
              <a:t>I</a:t>
            </a:r>
            <a:r>
              <a:rPr sz="1800" dirty="0">
                <a:latin typeface="Arial"/>
                <a:cs typeface="Arial"/>
              </a:rPr>
              <a:t>s</a:t>
            </a:r>
          </a:p>
        </p:txBody>
      </p:sp>
      <p:sp>
        <p:nvSpPr>
          <p:cNvPr id="60" name="object 60"/>
          <p:cNvSpPr txBox="1"/>
          <p:nvPr/>
        </p:nvSpPr>
        <p:spPr>
          <a:xfrm>
            <a:off x="7563093" y="3766954"/>
            <a:ext cx="378759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511"/>
            <a:r>
              <a:rPr sz="1800" spc="-26" dirty="0">
                <a:latin typeface="Arial"/>
                <a:cs typeface="Arial"/>
              </a:rPr>
              <a:t>R</a:t>
            </a:r>
            <a:r>
              <a:rPr sz="1800" spc="-20" dirty="0">
                <a:latin typeface="Arial"/>
                <a:cs typeface="Arial"/>
              </a:rPr>
              <a:t>I</a:t>
            </a:r>
            <a:r>
              <a:rPr sz="1800" dirty="0">
                <a:latin typeface="Arial"/>
                <a:cs typeface="Arial"/>
              </a:rPr>
              <a:t>s</a:t>
            </a:r>
          </a:p>
        </p:txBody>
      </p:sp>
      <p:sp>
        <p:nvSpPr>
          <p:cNvPr id="61" name="object 61"/>
          <p:cNvSpPr txBox="1"/>
          <p:nvPr/>
        </p:nvSpPr>
        <p:spPr>
          <a:xfrm>
            <a:off x="819631" y="4510951"/>
            <a:ext cx="412934" cy="40576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6511">
              <a:lnSpc>
                <a:spcPts val="1697"/>
              </a:lnSpc>
            </a:pPr>
            <a:r>
              <a:rPr sz="1600" spc="7" dirty="0">
                <a:solidFill>
                  <a:srgbClr val="808285"/>
                </a:solidFill>
                <a:latin typeface="Arial"/>
                <a:cs typeface="Arial"/>
              </a:rPr>
              <a:t>L</a:t>
            </a:r>
            <a:r>
              <a:rPr sz="1600" spc="-7" dirty="0">
                <a:solidFill>
                  <a:srgbClr val="808285"/>
                </a:solidFill>
                <a:latin typeface="Arial"/>
                <a:cs typeface="Arial"/>
              </a:rPr>
              <a:t>a</a:t>
            </a:r>
            <a:r>
              <a:rPr sz="1600" spc="-13" dirty="0">
                <a:solidFill>
                  <a:srgbClr val="808285"/>
                </a:solidFill>
                <a:latin typeface="Arial"/>
                <a:cs typeface="Arial"/>
              </a:rPr>
              <a:t>s</a:t>
            </a:r>
            <a:r>
              <a:rPr sz="1600" dirty="0">
                <a:solidFill>
                  <a:srgbClr val="808285"/>
                </a:solidFill>
                <a:latin typeface="Arial"/>
                <a:cs typeface="Arial"/>
              </a:rPr>
              <a:t>t</a:t>
            </a:r>
            <a:endParaRPr sz="1600" dirty="0">
              <a:latin typeface="Arial"/>
              <a:cs typeface="Arial"/>
            </a:endParaRPr>
          </a:p>
          <a:p>
            <a:pPr marL="16511"/>
            <a:r>
              <a:rPr sz="1600" spc="-39" dirty="0">
                <a:solidFill>
                  <a:srgbClr val="808285"/>
                </a:solidFill>
                <a:latin typeface="Arial"/>
                <a:cs typeface="Arial"/>
              </a:rPr>
              <a:t>y</a:t>
            </a:r>
            <a:r>
              <a:rPr sz="1600" spc="-13" dirty="0">
                <a:solidFill>
                  <a:srgbClr val="808285"/>
                </a:solidFill>
                <a:latin typeface="Arial"/>
                <a:cs typeface="Arial"/>
              </a:rPr>
              <a:t>e</a:t>
            </a:r>
            <a:r>
              <a:rPr sz="1600" spc="-20" dirty="0">
                <a:solidFill>
                  <a:srgbClr val="808285"/>
                </a:solidFill>
                <a:latin typeface="Arial"/>
                <a:cs typeface="Arial"/>
              </a:rPr>
              <a:t>a</a:t>
            </a:r>
            <a:r>
              <a:rPr sz="1600" dirty="0">
                <a:solidFill>
                  <a:srgbClr val="808285"/>
                </a:solidFill>
                <a:latin typeface="Arial"/>
                <a:cs typeface="Arial"/>
              </a:rPr>
              <a:t>r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1938422" y="4266413"/>
            <a:ext cx="710451" cy="650694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6511">
              <a:lnSpc>
                <a:spcPts val="1697"/>
              </a:lnSpc>
            </a:pPr>
            <a:r>
              <a:rPr sz="1600" spc="7" dirty="0">
                <a:solidFill>
                  <a:srgbClr val="808285"/>
                </a:solidFill>
                <a:latin typeface="Arial"/>
                <a:cs typeface="Arial"/>
              </a:rPr>
              <a:t>L</a:t>
            </a:r>
            <a:r>
              <a:rPr sz="1600" spc="-7" dirty="0">
                <a:solidFill>
                  <a:srgbClr val="808285"/>
                </a:solidFill>
                <a:latin typeface="Arial"/>
                <a:cs typeface="Arial"/>
              </a:rPr>
              <a:t>a</a:t>
            </a:r>
            <a:r>
              <a:rPr sz="1600" spc="-13" dirty="0">
                <a:solidFill>
                  <a:srgbClr val="808285"/>
                </a:solidFill>
                <a:latin typeface="Arial"/>
                <a:cs typeface="Arial"/>
              </a:rPr>
              <a:t>s</a:t>
            </a:r>
            <a:r>
              <a:rPr sz="1600" dirty="0">
                <a:solidFill>
                  <a:srgbClr val="808285"/>
                </a:solidFill>
                <a:latin typeface="Arial"/>
                <a:cs typeface="Arial"/>
              </a:rPr>
              <a:t>t</a:t>
            </a:r>
            <a:endParaRPr sz="1600" dirty="0">
              <a:latin typeface="Arial"/>
              <a:cs typeface="Arial"/>
            </a:endParaRPr>
          </a:p>
          <a:p>
            <a:pPr marL="16511"/>
            <a:r>
              <a:rPr sz="1600" spc="-7" dirty="0">
                <a:solidFill>
                  <a:srgbClr val="808285"/>
                </a:solidFill>
                <a:latin typeface="Arial"/>
                <a:cs typeface="Arial"/>
              </a:rPr>
              <a:t>qu</a:t>
            </a:r>
            <a:r>
              <a:rPr sz="1600" spc="-20" dirty="0">
                <a:solidFill>
                  <a:srgbClr val="808285"/>
                </a:solidFill>
                <a:latin typeface="Arial"/>
                <a:cs typeface="Arial"/>
              </a:rPr>
              <a:t>a</a:t>
            </a:r>
            <a:r>
              <a:rPr sz="1600" spc="39" dirty="0">
                <a:solidFill>
                  <a:srgbClr val="808285"/>
                </a:solidFill>
                <a:latin typeface="Arial"/>
                <a:cs typeface="Arial"/>
              </a:rPr>
              <a:t>r</a:t>
            </a:r>
            <a:r>
              <a:rPr sz="1600" spc="-26" dirty="0">
                <a:solidFill>
                  <a:srgbClr val="808285"/>
                </a:solidFill>
                <a:latin typeface="Arial"/>
                <a:cs typeface="Arial"/>
              </a:rPr>
              <a:t>t</a:t>
            </a:r>
            <a:r>
              <a:rPr sz="1600" spc="-20" dirty="0">
                <a:solidFill>
                  <a:srgbClr val="808285"/>
                </a:solidFill>
                <a:latin typeface="Arial"/>
                <a:cs typeface="Arial"/>
              </a:rPr>
              <a:t>e</a:t>
            </a:r>
            <a:r>
              <a:rPr sz="1600" dirty="0">
                <a:solidFill>
                  <a:srgbClr val="808285"/>
                </a:solidFill>
                <a:latin typeface="Arial"/>
                <a:cs typeface="Arial"/>
              </a:rPr>
              <a:t>r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3057217" y="4342637"/>
            <a:ext cx="464230" cy="573949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6511">
              <a:lnSpc>
                <a:spcPts val="1697"/>
              </a:lnSpc>
            </a:pPr>
            <a:r>
              <a:rPr sz="1600" spc="7" dirty="0">
                <a:solidFill>
                  <a:srgbClr val="808285"/>
                </a:solidFill>
                <a:latin typeface="Arial"/>
                <a:cs typeface="Arial"/>
              </a:rPr>
              <a:t>L</a:t>
            </a:r>
            <a:r>
              <a:rPr sz="1600" spc="-7" dirty="0">
                <a:solidFill>
                  <a:srgbClr val="808285"/>
                </a:solidFill>
                <a:latin typeface="Arial"/>
                <a:cs typeface="Arial"/>
              </a:rPr>
              <a:t>a</a:t>
            </a:r>
            <a:r>
              <a:rPr sz="1600" spc="-13" dirty="0">
                <a:solidFill>
                  <a:srgbClr val="808285"/>
                </a:solidFill>
                <a:latin typeface="Arial"/>
                <a:cs typeface="Arial"/>
              </a:rPr>
              <a:t>s</a:t>
            </a:r>
            <a:r>
              <a:rPr sz="1600" dirty="0">
                <a:solidFill>
                  <a:srgbClr val="808285"/>
                </a:solidFill>
                <a:latin typeface="Arial"/>
                <a:cs typeface="Arial"/>
              </a:rPr>
              <a:t>t</a:t>
            </a:r>
            <a:endParaRPr sz="1600" dirty="0">
              <a:latin typeface="Arial"/>
              <a:cs typeface="Arial"/>
            </a:endParaRPr>
          </a:p>
          <a:p>
            <a:pPr marL="16511"/>
            <a:r>
              <a:rPr sz="1600" spc="-7" dirty="0">
                <a:solidFill>
                  <a:srgbClr val="808285"/>
                </a:solidFill>
                <a:latin typeface="Arial"/>
                <a:cs typeface="Arial"/>
              </a:rPr>
              <a:t>mo</a:t>
            </a:r>
            <a:r>
              <a:rPr sz="1600" spc="-20" dirty="0">
                <a:solidFill>
                  <a:srgbClr val="808285"/>
                </a:solidFill>
                <a:latin typeface="Arial"/>
                <a:cs typeface="Arial"/>
              </a:rPr>
              <a:t>n</a:t>
            </a:r>
            <a:r>
              <a:rPr sz="1600" spc="-7" dirty="0">
                <a:solidFill>
                  <a:srgbClr val="808285"/>
                </a:solidFill>
                <a:latin typeface="Arial"/>
                <a:cs typeface="Arial"/>
              </a:rPr>
              <a:t>t</a:t>
            </a:r>
            <a:r>
              <a:rPr sz="1600" dirty="0">
                <a:solidFill>
                  <a:srgbClr val="808285"/>
                </a:solidFill>
                <a:latin typeface="Arial"/>
                <a:cs typeface="Arial"/>
              </a:rPr>
              <a:t>h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4176014" y="4431007"/>
            <a:ext cx="464230" cy="48577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6511">
              <a:lnSpc>
                <a:spcPts val="1697"/>
              </a:lnSpc>
            </a:pPr>
            <a:r>
              <a:rPr sz="1600" spc="7" dirty="0">
                <a:solidFill>
                  <a:srgbClr val="808285"/>
                </a:solidFill>
                <a:latin typeface="Arial"/>
                <a:cs typeface="Arial"/>
              </a:rPr>
              <a:t>L</a:t>
            </a:r>
            <a:r>
              <a:rPr sz="1600" spc="-7" dirty="0">
                <a:solidFill>
                  <a:srgbClr val="808285"/>
                </a:solidFill>
                <a:latin typeface="Arial"/>
                <a:cs typeface="Arial"/>
              </a:rPr>
              <a:t>a</a:t>
            </a:r>
            <a:r>
              <a:rPr sz="1600" spc="-13" dirty="0">
                <a:solidFill>
                  <a:srgbClr val="808285"/>
                </a:solidFill>
                <a:latin typeface="Arial"/>
                <a:cs typeface="Arial"/>
              </a:rPr>
              <a:t>s</a:t>
            </a:r>
            <a:r>
              <a:rPr sz="1600" dirty="0">
                <a:solidFill>
                  <a:srgbClr val="808285"/>
                </a:solidFill>
                <a:latin typeface="Arial"/>
                <a:cs typeface="Arial"/>
              </a:rPr>
              <a:t>t</a:t>
            </a:r>
            <a:endParaRPr sz="1600" dirty="0">
              <a:latin typeface="Arial"/>
              <a:cs typeface="Arial"/>
            </a:endParaRPr>
          </a:p>
          <a:p>
            <a:pPr marL="16511"/>
            <a:r>
              <a:rPr sz="1600" spc="-26" dirty="0">
                <a:solidFill>
                  <a:srgbClr val="808285"/>
                </a:solidFill>
                <a:latin typeface="Arial"/>
                <a:cs typeface="Arial"/>
              </a:rPr>
              <a:t>w</a:t>
            </a:r>
            <a:r>
              <a:rPr sz="1600" spc="-7" dirty="0">
                <a:solidFill>
                  <a:srgbClr val="808285"/>
                </a:solidFill>
                <a:latin typeface="Arial"/>
                <a:cs typeface="Arial"/>
              </a:rPr>
              <a:t>e</a:t>
            </a:r>
            <a:r>
              <a:rPr sz="1600" spc="-13" dirty="0">
                <a:solidFill>
                  <a:srgbClr val="808285"/>
                </a:solidFill>
                <a:latin typeface="Arial"/>
                <a:cs typeface="Arial"/>
              </a:rPr>
              <a:t>e</a:t>
            </a:r>
            <a:r>
              <a:rPr sz="1600" dirty="0">
                <a:solidFill>
                  <a:srgbClr val="808285"/>
                </a:solidFill>
                <a:latin typeface="Arial"/>
                <a:cs typeface="Arial"/>
              </a:rPr>
              <a:t>k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6413603" y="4431007"/>
            <a:ext cx="464230" cy="48577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6511">
              <a:lnSpc>
                <a:spcPts val="1697"/>
              </a:lnSpc>
            </a:pPr>
            <a:r>
              <a:rPr sz="1600" spc="-7" dirty="0">
                <a:solidFill>
                  <a:srgbClr val="808285"/>
                </a:solidFill>
                <a:latin typeface="Arial"/>
                <a:cs typeface="Arial"/>
              </a:rPr>
              <a:t>N</a:t>
            </a:r>
            <a:r>
              <a:rPr sz="1600" spc="-39" dirty="0">
                <a:solidFill>
                  <a:srgbClr val="808285"/>
                </a:solidFill>
                <a:latin typeface="Arial"/>
                <a:cs typeface="Arial"/>
              </a:rPr>
              <a:t>e</a:t>
            </a:r>
            <a:r>
              <a:rPr sz="1600" spc="26" dirty="0">
                <a:solidFill>
                  <a:srgbClr val="808285"/>
                </a:solidFill>
                <a:latin typeface="Arial"/>
                <a:cs typeface="Arial"/>
              </a:rPr>
              <a:t>x</a:t>
            </a:r>
            <a:r>
              <a:rPr sz="1600" dirty="0">
                <a:solidFill>
                  <a:srgbClr val="808285"/>
                </a:solidFill>
                <a:latin typeface="Arial"/>
                <a:cs typeface="Arial"/>
              </a:rPr>
              <a:t>t</a:t>
            </a:r>
            <a:endParaRPr sz="1600" dirty="0">
              <a:latin typeface="Arial"/>
              <a:cs typeface="Arial"/>
            </a:endParaRPr>
          </a:p>
          <a:p>
            <a:pPr marL="16511"/>
            <a:r>
              <a:rPr sz="1600" spc="-26" dirty="0">
                <a:solidFill>
                  <a:srgbClr val="808285"/>
                </a:solidFill>
                <a:latin typeface="Arial"/>
                <a:cs typeface="Arial"/>
              </a:rPr>
              <a:t>w</a:t>
            </a:r>
            <a:r>
              <a:rPr sz="1600" spc="-7" dirty="0">
                <a:solidFill>
                  <a:srgbClr val="808285"/>
                </a:solidFill>
                <a:latin typeface="Arial"/>
                <a:cs typeface="Arial"/>
              </a:rPr>
              <a:t>e</a:t>
            </a:r>
            <a:r>
              <a:rPr sz="1600" spc="-13" dirty="0">
                <a:solidFill>
                  <a:srgbClr val="808285"/>
                </a:solidFill>
                <a:latin typeface="Arial"/>
                <a:cs typeface="Arial"/>
              </a:rPr>
              <a:t>e</a:t>
            </a:r>
            <a:r>
              <a:rPr sz="1600" dirty="0">
                <a:solidFill>
                  <a:srgbClr val="808285"/>
                </a:solidFill>
                <a:latin typeface="Arial"/>
                <a:cs typeface="Arial"/>
              </a:rPr>
              <a:t>k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7532398" y="4342637"/>
            <a:ext cx="464230" cy="573949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6511">
              <a:lnSpc>
                <a:spcPts val="1697"/>
              </a:lnSpc>
            </a:pPr>
            <a:r>
              <a:rPr sz="1600" spc="-7" dirty="0">
                <a:solidFill>
                  <a:srgbClr val="808285"/>
                </a:solidFill>
                <a:latin typeface="Arial"/>
                <a:cs typeface="Arial"/>
              </a:rPr>
              <a:t>N</a:t>
            </a:r>
            <a:r>
              <a:rPr sz="1600" spc="-39" dirty="0">
                <a:solidFill>
                  <a:srgbClr val="808285"/>
                </a:solidFill>
                <a:latin typeface="Arial"/>
                <a:cs typeface="Arial"/>
              </a:rPr>
              <a:t>e</a:t>
            </a:r>
            <a:r>
              <a:rPr sz="1600" spc="26" dirty="0">
                <a:solidFill>
                  <a:srgbClr val="808285"/>
                </a:solidFill>
                <a:latin typeface="Arial"/>
                <a:cs typeface="Arial"/>
              </a:rPr>
              <a:t>x</a:t>
            </a:r>
            <a:r>
              <a:rPr sz="1600" dirty="0">
                <a:solidFill>
                  <a:srgbClr val="808285"/>
                </a:solidFill>
                <a:latin typeface="Arial"/>
                <a:cs typeface="Arial"/>
              </a:rPr>
              <a:t>t</a:t>
            </a:r>
            <a:endParaRPr sz="1600" dirty="0">
              <a:latin typeface="Arial"/>
              <a:cs typeface="Arial"/>
            </a:endParaRPr>
          </a:p>
          <a:p>
            <a:pPr marL="16511"/>
            <a:r>
              <a:rPr sz="1600" spc="-7" dirty="0">
                <a:solidFill>
                  <a:srgbClr val="808285"/>
                </a:solidFill>
                <a:latin typeface="Arial"/>
                <a:cs typeface="Arial"/>
              </a:rPr>
              <a:t>mo</a:t>
            </a:r>
            <a:r>
              <a:rPr sz="1600" spc="-20" dirty="0">
                <a:solidFill>
                  <a:srgbClr val="808285"/>
                </a:solidFill>
                <a:latin typeface="Arial"/>
                <a:cs typeface="Arial"/>
              </a:rPr>
              <a:t>n</a:t>
            </a:r>
            <a:r>
              <a:rPr sz="1600" spc="-7" dirty="0">
                <a:solidFill>
                  <a:srgbClr val="808285"/>
                </a:solidFill>
                <a:latin typeface="Arial"/>
                <a:cs typeface="Arial"/>
              </a:rPr>
              <a:t>t</a:t>
            </a:r>
            <a:r>
              <a:rPr sz="1600" dirty="0">
                <a:solidFill>
                  <a:srgbClr val="808285"/>
                </a:solidFill>
                <a:latin typeface="Arial"/>
                <a:cs typeface="Arial"/>
              </a:rPr>
              <a:t>h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8651194" y="4266413"/>
            <a:ext cx="710451" cy="650694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6511">
              <a:lnSpc>
                <a:spcPts val="1697"/>
              </a:lnSpc>
            </a:pPr>
            <a:r>
              <a:rPr sz="1600" spc="-7" dirty="0">
                <a:solidFill>
                  <a:srgbClr val="808285"/>
                </a:solidFill>
                <a:latin typeface="Arial"/>
                <a:cs typeface="Arial"/>
              </a:rPr>
              <a:t>N</a:t>
            </a:r>
            <a:r>
              <a:rPr sz="1600" spc="-39" dirty="0">
                <a:solidFill>
                  <a:srgbClr val="808285"/>
                </a:solidFill>
                <a:latin typeface="Arial"/>
                <a:cs typeface="Arial"/>
              </a:rPr>
              <a:t>e</a:t>
            </a:r>
            <a:r>
              <a:rPr sz="1600" spc="26" dirty="0">
                <a:solidFill>
                  <a:srgbClr val="808285"/>
                </a:solidFill>
                <a:latin typeface="Arial"/>
                <a:cs typeface="Arial"/>
              </a:rPr>
              <a:t>x</a:t>
            </a:r>
            <a:r>
              <a:rPr sz="1600" dirty="0">
                <a:solidFill>
                  <a:srgbClr val="808285"/>
                </a:solidFill>
                <a:latin typeface="Arial"/>
                <a:cs typeface="Arial"/>
              </a:rPr>
              <a:t>t</a:t>
            </a:r>
            <a:endParaRPr sz="1600" dirty="0">
              <a:latin typeface="Arial"/>
              <a:cs typeface="Arial"/>
            </a:endParaRPr>
          </a:p>
          <a:p>
            <a:pPr marL="16511"/>
            <a:r>
              <a:rPr sz="1600" spc="-7" dirty="0">
                <a:solidFill>
                  <a:srgbClr val="808285"/>
                </a:solidFill>
                <a:latin typeface="Arial"/>
                <a:cs typeface="Arial"/>
              </a:rPr>
              <a:t>qu</a:t>
            </a:r>
            <a:r>
              <a:rPr sz="1600" spc="-20" dirty="0">
                <a:solidFill>
                  <a:srgbClr val="808285"/>
                </a:solidFill>
                <a:latin typeface="Arial"/>
                <a:cs typeface="Arial"/>
              </a:rPr>
              <a:t>a</a:t>
            </a:r>
            <a:r>
              <a:rPr sz="1600" spc="39" dirty="0">
                <a:solidFill>
                  <a:srgbClr val="808285"/>
                </a:solidFill>
                <a:latin typeface="Arial"/>
                <a:cs typeface="Arial"/>
              </a:rPr>
              <a:t>r</a:t>
            </a:r>
            <a:r>
              <a:rPr sz="1600" spc="-26" dirty="0">
                <a:solidFill>
                  <a:srgbClr val="808285"/>
                </a:solidFill>
                <a:latin typeface="Arial"/>
                <a:cs typeface="Arial"/>
              </a:rPr>
              <a:t>t</a:t>
            </a:r>
            <a:r>
              <a:rPr sz="1600" spc="-20" dirty="0">
                <a:solidFill>
                  <a:srgbClr val="808285"/>
                </a:solidFill>
                <a:latin typeface="Arial"/>
                <a:cs typeface="Arial"/>
              </a:rPr>
              <a:t>e</a:t>
            </a:r>
            <a:r>
              <a:rPr sz="1600" dirty="0">
                <a:solidFill>
                  <a:srgbClr val="808285"/>
                </a:solidFill>
                <a:latin typeface="Arial"/>
                <a:cs typeface="Arial"/>
              </a:rPr>
              <a:t>r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68" name="object 68"/>
          <p:cNvSpPr/>
          <p:nvPr/>
        </p:nvSpPr>
        <p:spPr>
          <a:xfrm>
            <a:off x="1145092" y="2150246"/>
            <a:ext cx="0" cy="1039314"/>
          </a:xfrm>
          <a:custGeom>
            <a:avLst/>
            <a:gdLst/>
            <a:ahLst/>
            <a:cxnLst/>
            <a:rect l="l" t="t" r="r" b="b"/>
            <a:pathLst>
              <a:path h="808355">
                <a:moveTo>
                  <a:pt x="0" y="0"/>
                </a:moveTo>
                <a:lnTo>
                  <a:pt x="0" y="807834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1102609" y="3163581"/>
            <a:ext cx="85741" cy="115116"/>
          </a:xfrm>
          <a:custGeom>
            <a:avLst/>
            <a:gdLst/>
            <a:ahLst/>
            <a:cxnLst/>
            <a:rect l="l" t="t" r="r" b="b"/>
            <a:pathLst>
              <a:path w="65405" h="89535">
                <a:moveTo>
                  <a:pt x="0" y="0"/>
                </a:moveTo>
                <a:lnTo>
                  <a:pt x="32410" y="89052"/>
                </a:lnTo>
                <a:lnTo>
                  <a:pt x="59447" y="14763"/>
                </a:lnTo>
                <a:lnTo>
                  <a:pt x="32410" y="14763"/>
                </a:lnTo>
                <a:lnTo>
                  <a:pt x="19243" y="11072"/>
                </a:lnTo>
                <a:lnTo>
                  <a:pt x="0" y="0"/>
                </a:lnTo>
                <a:close/>
              </a:path>
              <a:path w="65405" h="89535">
                <a:moveTo>
                  <a:pt x="64820" y="0"/>
                </a:moveTo>
                <a:lnTo>
                  <a:pt x="45577" y="11072"/>
                </a:lnTo>
                <a:lnTo>
                  <a:pt x="32410" y="14763"/>
                </a:lnTo>
                <a:lnTo>
                  <a:pt x="59447" y="14763"/>
                </a:lnTo>
                <a:lnTo>
                  <a:pt x="6482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6819890" y="5423602"/>
            <a:ext cx="2602199" cy="944608"/>
          </a:xfrm>
          <a:custGeom>
            <a:avLst/>
            <a:gdLst/>
            <a:ahLst/>
            <a:cxnLst/>
            <a:rect l="l" t="t" r="r" b="b"/>
            <a:pathLst>
              <a:path w="1985009" h="734695">
                <a:moveTo>
                  <a:pt x="0" y="734301"/>
                </a:moveTo>
                <a:lnTo>
                  <a:pt x="1984895" y="734301"/>
                </a:lnTo>
                <a:lnTo>
                  <a:pt x="1984895" y="0"/>
                </a:lnTo>
                <a:lnTo>
                  <a:pt x="0" y="0"/>
                </a:lnTo>
                <a:lnTo>
                  <a:pt x="0" y="734301"/>
                </a:lnTo>
                <a:close/>
              </a:path>
            </a:pathLst>
          </a:custGeom>
          <a:solidFill>
            <a:srgbClr val="8082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6819890" y="5423602"/>
            <a:ext cx="2602199" cy="944608"/>
          </a:xfrm>
          <a:custGeom>
            <a:avLst/>
            <a:gdLst/>
            <a:ahLst/>
            <a:cxnLst/>
            <a:rect l="l" t="t" r="r" b="b"/>
            <a:pathLst>
              <a:path w="1985009" h="734695">
                <a:moveTo>
                  <a:pt x="0" y="734301"/>
                </a:moveTo>
                <a:lnTo>
                  <a:pt x="1984895" y="734301"/>
                </a:lnTo>
                <a:lnTo>
                  <a:pt x="1984895" y="0"/>
                </a:lnTo>
                <a:lnTo>
                  <a:pt x="0" y="0"/>
                </a:lnTo>
                <a:lnTo>
                  <a:pt x="0" y="734301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 txBox="1"/>
          <p:nvPr/>
        </p:nvSpPr>
        <p:spPr>
          <a:xfrm>
            <a:off x="6918253" y="5470468"/>
            <a:ext cx="2339979" cy="8642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511" marR="6605">
              <a:lnSpc>
                <a:spcPct val="116900"/>
              </a:lnSpc>
            </a:pPr>
            <a:r>
              <a:rPr sz="1600" spc="-13" dirty="0">
                <a:solidFill>
                  <a:srgbClr val="FFFFFF"/>
                </a:solidFill>
                <a:latin typeface="Arial"/>
                <a:cs typeface="Arial"/>
              </a:rPr>
              <a:t>Debtor </a:t>
            </a:r>
            <a:r>
              <a:rPr sz="1600" spc="-7" dirty="0">
                <a:solidFill>
                  <a:srgbClr val="FFFFFF"/>
                </a:solidFill>
                <a:latin typeface="Arial"/>
                <a:cs typeface="Arial"/>
              </a:rPr>
              <a:t>collections </a:t>
            </a:r>
            <a:r>
              <a:rPr sz="1600" spc="-13" dirty="0">
                <a:solidFill>
                  <a:srgbClr val="FFFFFF"/>
                </a:solidFill>
                <a:latin typeface="Arial"/>
                <a:cs typeface="Arial"/>
              </a:rPr>
              <a:t>in week  </a:t>
            </a:r>
            <a:r>
              <a:rPr sz="1600" spc="-7" dirty="0">
                <a:solidFill>
                  <a:srgbClr val="FFFFFF"/>
                </a:solidFill>
                <a:latin typeface="Arial"/>
                <a:cs typeface="Arial"/>
              </a:rPr>
              <a:t>Bed </a:t>
            </a:r>
            <a:r>
              <a:rPr sz="1600" spc="-13" dirty="0">
                <a:solidFill>
                  <a:srgbClr val="FFFFFF"/>
                </a:solidFill>
                <a:latin typeface="Arial"/>
                <a:cs typeface="Arial"/>
              </a:rPr>
              <a:t>utilization in week  </a:t>
            </a:r>
            <a:r>
              <a:rPr sz="1600" spc="-20" dirty="0">
                <a:solidFill>
                  <a:srgbClr val="FFFFFF"/>
                </a:solidFill>
                <a:latin typeface="Arial"/>
                <a:cs typeface="Arial"/>
              </a:rPr>
              <a:t>Weekly</a:t>
            </a:r>
            <a:r>
              <a:rPr sz="1600" spc="-78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13" dirty="0">
                <a:solidFill>
                  <a:srgbClr val="FFFFFF"/>
                </a:solidFill>
                <a:latin typeface="Arial"/>
                <a:cs typeface="Arial"/>
              </a:rPr>
              <a:t>sales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73" name="object 73"/>
          <p:cNvSpPr/>
          <p:nvPr/>
        </p:nvSpPr>
        <p:spPr>
          <a:xfrm>
            <a:off x="7015296" y="3977190"/>
            <a:ext cx="0" cy="1446711"/>
          </a:xfrm>
          <a:custGeom>
            <a:avLst/>
            <a:gdLst/>
            <a:ahLst/>
            <a:cxnLst/>
            <a:rect l="l" t="t" r="r" b="b"/>
            <a:pathLst>
              <a:path h="1125220">
                <a:moveTo>
                  <a:pt x="0" y="1124635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6972813" y="3888014"/>
            <a:ext cx="85741" cy="115116"/>
          </a:xfrm>
          <a:custGeom>
            <a:avLst/>
            <a:gdLst/>
            <a:ahLst/>
            <a:cxnLst/>
            <a:rect l="l" t="t" r="r" b="b"/>
            <a:pathLst>
              <a:path w="65404" h="89535">
                <a:moveTo>
                  <a:pt x="32410" y="0"/>
                </a:moveTo>
                <a:lnTo>
                  <a:pt x="0" y="89052"/>
                </a:lnTo>
                <a:lnTo>
                  <a:pt x="19243" y="77979"/>
                </a:lnTo>
                <a:lnTo>
                  <a:pt x="32410" y="74288"/>
                </a:lnTo>
                <a:lnTo>
                  <a:pt x="59447" y="74288"/>
                </a:lnTo>
                <a:lnTo>
                  <a:pt x="32410" y="0"/>
                </a:lnTo>
                <a:close/>
              </a:path>
              <a:path w="65404" h="89535">
                <a:moveTo>
                  <a:pt x="59447" y="74288"/>
                </a:moveTo>
                <a:lnTo>
                  <a:pt x="32410" y="74288"/>
                </a:lnTo>
                <a:lnTo>
                  <a:pt x="45577" y="77979"/>
                </a:lnTo>
                <a:lnTo>
                  <a:pt x="64820" y="89052"/>
                </a:lnTo>
                <a:lnTo>
                  <a:pt x="59447" y="74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6355823" y="1197982"/>
            <a:ext cx="3075022" cy="944608"/>
          </a:xfrm>
          <a:custGeom>
            <a:avLst/>
            <a:gdLst/>
            <a:ahLst/>
            <a:cxnLst/>
            <a:rect l="l" t="t" r="r" b="b"/>
            <a:pathLst>
              <a:path w="2345690" h="734694">
                <a:moveTo>
                  <a:pt x="0" y="734301"/>
                </a:moveTo>
                <a:lnTo>
                  <a:pt x="2345296" y="734301"/>
                </a:lnTo>
                <a:lnTo>
                  <a:pt x="2345296" y="0"/>
                </a:lnTo>
                <a:lnTo>
                  <a:pt x="0" y="0"/>
                </a:lnTo>
                <a:lnTo>
                  <a:pt x="0" y="734301"/>
                </a:lnTo>
                <a:close/>
              </a:path>
            </a:pathLst>
          </a:custGeom>
          <a:solidFill>
            <a:srgbClr val="BCBD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6355823" y="1197982"/>
            <a:ext cx="3075022" cy="944608"/>
          </a:xfrm>
          <a:custGeom>
            <a:avLst/>
            <a:gdLst/>
            <a:ahLst/>
            <a:cxnLst/>
            <a:rect l="l" t="t" r="r" b="b"/>
            <a:pathLst>
              <a:path w="2345690" h="734694">
                <a:moveTo>
                  <a:pt x="0" y="734301"/>
                </a:moveTo>
                <a:lnTo>
                  <a:pt x="2345296" y="734301"/>
                </a:lnTo>
                <a:lnTo>
                  <a:pt x="2345296" y="0"/>
                </a:lnTo>
                <a:lnTo>
                  <a:pt x="0" y="0"/>
                </a:lnTo>
                <a:lnTo>
                  <a:pt x="0" y="734301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7025252" y="2150246"/>
            <a:ext cx="0" cy="1045029"/>
          </a:xfrm>
          <a:custGeom>
            <a:avLst/>
            <a:gdLst/>
            <a:ahLst/>
            <a:cxnLst/>
            <a:rect l="l" t="t" r="r" b="b"/>
            <a:pathLst>
              <a:path h="812800">
                <a:moveTo>
                  <a:pt x="0" y="0"/>
                </a:moveTo>
                <a:lnTo>
                  <a:pt x="0" y="812634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6982766" y="3169737"/>
            <a:ext cx="85741" cy="115116"/>
          </a:xfrm>
          <a:custGeom>
            <a:avLst/>
            <a:gdLst/>
            <a:ahLst/>
            <a:cxnLst/>
            <a:rect l="l" t="t" r="r" b="b"/>
            <a:pathLst>
              <a:path w="65404" h="89535">
                <a:moveTo>
                  <a:pt x="0" y="0"/>
                </a:moveTo>
                <a:lnTo>
                  <a:pt x="32410" y="89052"/>
                </a:lnTo>
                <a:lnTo>
                  <a:pt x="59447" y="14763"/>
                </a:lnTo>
                <a:lnTo>
                  <a:pt x="32410" y="14763"/>
                </a:lnTo>
                <a:lnTo>
                  <a:pt x="19243" y="11072"/>
                </a:lnTo>
                <a:lnTo>
                  <a:pt x="0" y="0"/>
                </a:lnTo>
                <a:close/>
              </a:path>
              <a:path w="65404" h="89535">
                <a:moveTo>
                  <a:pt x="64820" y="0"/>
                </a:moveTo>
                <a:lnTo>
                  <a:pt x="45577" y="11072"/>
                </a:lnTo>
                <a:lnTo>
                  <a:pt x="32410" y="14763"/>
                </a:lnTo>
                <a:lnTo>
                  <a:pt x="59447" y="14763"/>
                </a:lnTo>
                <a:lnTo>
                  <a:pt x="6482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 txBox="1"/>
          <p:nvPr/>
        </p:nvSpPr>
        <p:spPr>
          <a:xfrm>
            <a:off x="6440053" y="1244076"/>
            <a:ext cx="2854426" cy="11104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511"/>
            <a:r>
              <a:rPr sz="1600" spc="-13" dirty="0">
                <a:latin typeface="Arial"/>
                <a:cs typeface="Arial"/>
              </a:rPr>
              <a:t>Late</a:t>
            </a:r>
            <a:r>
              <a:rPr sz="1600" spc="-91" dirty="0">
                <a:latin typeface="Arial"/>
                <a:cs typeface="Arial"/>
              </a:rPr>
              <a:t> </a:t>
            </a:r>
            <a:r>
              <a:rPr sz="1600" spc="-13" dirty="0">
                <a:latin typeface="Arial"/>
                <a:cs typeface="Arial"/>
              </a:rPr>
              <a:t>planes</a:t>
            </a:r>
            <a:endParaRPr sz="1600" dirty="0">
              <a:latin typeface="Arial"/>
              <a:cs typeface="Arial"/>
            </a:endParaRPr>
          </a:p>
          <a:p>
            <a:pPr marL="16511" marR="6605">
              <a:lnSpc>
                <a:spcPct val="116900"/>
              </a:lnSpc>
            </a:pPr>
            <a:r>
              <a:rPr sz="1600" spc="-13" dirty="0">
                <a:latin typeface="Arial"/>
                <a:cs typeface="Arial"/>
              </a:rPr>
              <a:t>Late deliveries to </a:t>
            </a:r>
            <a:r>
              <a:rPr sz="1600" spc="-26" dirty="0">
                <a:latin typeface="Arial"/>
                <a:cs typeface="Arial"/>
              </a:rPr>
              <a:t>key </a:t>
            </a:r>
            <a:r>
              <a:rPr sz="1600" spc="-13" dirty="0">
                <a:latin typeface="Arial"/>
                <a:cs typeface="Arial"/>
              </a:rPr>
              <a:t>customers  Resignations of </a:t>
            </a:r>
            <a:r>
              <a:rPr sz="1600" spc="-26" dirty="0">
                <a:latin typeface="Arial"/>
                <a:cs typeface="Arial"/>
              </a:rPr>
              <a:t>key </a:t>
            </a:r>
            <a:r>
              <a:rPr sz="1600" spc="-7" dirty="0">
                <a:latin typeface="Arial"/>
                <a:cs typeface="Arial"/>
              </a:rPr>
              <a:t>staff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80" name="object 80"/>
          <p:cNvSpPr/>
          <p:nvPr/>
        </p:nvSpPr>
        <p:spPr>
          <a:xfrm>
            <a:off x="675658" y="3734203"/>
            <a:ext cx="0" cy="1700621"/>
          </a:xfrm>
          <a:custGeom>
            <a:avLst/>
            <a:gdLst/>
            <a:ahLst/>
            <a:cxnLst/>
            <a:rect l="l" t="t" r="r" b="b"/>
            <a:pathLst>
              <a:path h="1322704">
                <a:moveTo>
                  <a:pt x="0" y="1322628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633173" y="3645012"/>
            <a:ext cx="85741" cy="115116"/>
          </a:xfrm>
          <a:custGeom>
            <a:avLst/>
            <a:gdLst/>
            <a:ahLst/>
            <a:cxnLst/>
            <a:rect l="l" t="t" r="r" b="b"/>
            <a:pathLst>
              <a:path w="65404" h="89535">
                <a:moveTo>
                  <a:pt x="32410" y="0"/>
                </a:moveTo>
                <a:lnTo>
                  <a:pt x="0" y="89052"/>
                </a:lnTo>
                <a:lnTo>
                  <a:pt x="19243" y="77979"/>
                </a:lnTo>
                <a:lnTo>
                  <a:pt x="32410" y="74288"/>
                </a:lnTo>
                <a:lnTo>
                  <a:pt x="59447" y="74288"/>
                </a:lnTo>
                <a:lnTo>
                  <a:pt x="32410" y="0"/>
                </a:lnTo>
                <a:close/>
              </a:path>
              <a:path w="65404" h="89535">
                <a:moveTo>
                  <a:pt x="59447" y="74288"/>
                </a:moveTo>
                <a:lnTo>
                  <a:pt x="32410" y="74288"/>
                </a:lnTo>
                <a:lnTo>
                  <a:pt x="45577" y="77979"/>
                </a:lnTo>
                <a:lnTo>
                  <a:pt x="64820" y="89052"/>
                </a:lnTo>
                <a:lnTo>
                  <a:pt x="59447" y="742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643542" y="465642"/>
            <a:ext cx="2793660" cy="2192927"/>
          </a:xfrm>
          <a:custGeom>
            <a:avLst/>
            <a:gdLst/>
            <a:ahLst/>
            <a:cxnLst/>
            <a:rect l="l" t="t" r="r" b="b"/>
            <a:pathLst>
              <a:path w="2131060" h="1705610">
                <a:moveTo>
                  <a:pt x="0" y="0"/>
                </a:moveTo>
                <a:lnTo>
                  <a:pt x="2130552" y="0"/>
                </a:lnTo>
                <a:lnTo>
                  <a:pt x="2130552" y="1705356"/>
                </a:lnTo>
                <a:lnTo>
                  <a:pt x="0" y="1705356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667453" y="484928"/>
            <a:ext cx="2581388" cy="1970042"/>
          </a:xfrm>
          <a:custGeom>
            <a:avLst/>
            <a:gdLst/>
            <a:ahLst/>
            <a:cxnLst/>
            <a:rect l="l" t="t" r="r" b="b"/>
            <a:pathLst>
              <a:path w="1969135" h="1532255">
                <a:moveTo>
                  <a:pt x="1476463" y="0"/>
                </a:moveTo>
                <a:lnTo>
                  <a:pt x="492150" y="0"/>
                </a:lnTo>
                <a:lnTo>
                  <a:pt x="0" y="765835"/>
                </a:lnTo>
                <a:lnTo>
                  <a:pt x="492150" y="1531670"/>
                </a:lnTo>
                <a:lnTo>
                  <a:pt x="1476463" y="1531670"/>
                </a:lnTo>
                <a:lnTo>
                  <a:pt x="1968614" y="765835"/>
                </a:lnTo>
                <a:lnTo>
                  <a:pt x="147646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667453" y="484928"/>
            <a:ext cx="2581388" cy="1970042"/>
          </a:xfrm>
          <a:custGeom>
            <a:avLst/>
            <a:gdLst/>
            <a:ahLst/>
            <a:cxnLst/>
            <a:rect l="l" t="t" r="r" b="b"/>
            <a:pathLst>
              <a:path w="1969135" h="1532255">
                <a:moveTo>
                  <a:pt x="1476463" y="0"/>
                </a:moveTo>
                <a:lnTo>
                  <a:pt x="492150" y="0"/>
                </a:lnTo>
                <a:lnTo>
                  <a:pt x="0" y="765835"/>
                </a:lnTo>
                <a:lnTo>
                  <a:pt x="492150" y="1531670"/>
                </a:lnTo>
                <a:lnTo>
                  <a:pt x="1476463" y="1531670"/>
                </a:lnTo>
                <a:lnTo>
                  <a:pt x="1968614" y="765835"/>
                </a:lnTo>
                <a:lnTo>
                  <a:pt x="1476463" y="0"/>
                </a:lnTo>
                <a:close/>
              </a:path>
            </a:pathLst>
          </a:custGeom>
          <a:ln w="342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573213" y="1457946"/>
            <a:ext cx="2793660" cy="1979023"/>
          </a:xfrm>
          <a:custGeom>
            <a:avLst/>
            <a:gdLst/>
            <a:ahLst/>
            <a:cxnLst/>
            <a:rect l="l" t="t" r="r" b="b"/>
            <a:pathLst>
              <a:path w="2131060" h="1539239">
                <a:moveTo>
                  <a:pt x="0" y="1538960"/>
                </a:moveTo>
                <a:lnTo>
                  <a:pt x="2130552" y="1538960"/>
                </a:lnTo>
                <a:lnTo>
                  <a:pt x="2130552" y="0"/>
                </a:lnTo>
                <a:lnTo>
                  <a:pt x="0" y="0"/>
                </a:lnTo>
                <a:lnTo>
                  <a:pt x="0" y="1538960"/>
                </a:lnTo>
                <a:close/>
              </a:path>
            </a:pathLst>
          </a:custGeom>
          <a:solidFill>
            <a:srgbClr val="000000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597108" y="1477232"/>
            <a:ext cx="2581388" cy="1970042"/>
          </a:xfrm>
          <a:custGeom>
            <a:avLst/>
            <a:gdLst/>
            <a:ahLst/>
            <a:cxnLst/>
            <a:rect l="l" t="t" r="r" b="b"/>
            <a:pathLst>
              <a:path w="1969135" h="1532255">
                <a:moveTo>
                  <a:pt x="1476463" y="0"/>
                </a:moveTo>
                <a:lnTo>
                  <a:pt x="492150" y="0"/>
                </a:lnTo>
                <a:lnTo>
                  <a:pt x="0" y="765835"/>
                </a:lnTo>
                <a:lnTo>
                  <a:pt x="492150" y="1531670"/>
                </a:lnTo>
                <a:lnTo>
                  <a:pt x="1476463" y="1531670"/>
                </a:lnTo>
                <a:lnTo>
                  <a:pt x="1968614" y="765835"/>
                </a:lnTo>
                <a:lnTo>
                  <a:pt x="147646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597108" y="1477232"/>
            <a:ext cx="2581388" cy="1970042"/>
          </a:xfrm>
          <a:custGeom>
            <a:avLst/>
            <a:gdLst/>
            <a:ahLst/>
            <a:cxnLst/>
            <a:rect l="l" t="t" r="r" b="b"/>
            <a:pathLst>
              <a:path w="1969135" h="1532255">
                <a:moveTo>
                  <a:pt x="1476463" y="0"/>
                </a:moveTo>
                <a:lnTo>
                  <a:pt x="492150" y="0"/>
                </a:lnTo>
                <a:lnTo>
                  <a:pt x="0" y="765835"/>
                </a:lnTo>
                <a:lnTo>
                  <a:pt x="492150" y="1531670"/>
                </a:lnTo>
                <a:lnTo>
                  <a:pt x="1476463" y="1531670"/>
                </a:lnTo>
                <a:lnTo>
                  <a:pt x="1968614" y="765835"/>
                </a:lnTo>
                <a:lnTo>
                  <a:pt x="1476463" y="0"/>
                </a:lnTo>
                <a:close/>
              </a:path>
            </a:pathLst>
          </a:custGeom>
          <a:ln w="342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707029" y="1444065"/>
            <a:ext cx="2793660" cy="1977390"/>
          </a:xfrm>
          <a:custGeom>
            <a:avLst/>
            <a:gdLst/>
            <a:ahLst/>
            <a:cxnLst/>
            <a:rect l="l" t="t" r="r" b="b"/>
            <a:pathLst>
              <a:path w="2131060" h="1537970">
                <a:moveTo>
                  <a:pt x="0" y="1537703"/>
                </a:moveTo>
                <a:lnTo>
                  <a:pt x="2130552" y="1537703"/>
                </a:lnTo>
                <a:lnTo>
                  <a:pt x="2130552" y="0"/>
                </a:lnTo>
                <a:lnTo>
                  <a:pt x="0" y="0"/>
                </a:lnTo>
                <a:lnTo>
                  <a:pt x="0" y="1537703"/>
                </a:lnTo>
                <a:close/>
              </a:path>
            </a:pathLst>
          </a:custGeom>
          <a:solidFill>
            <a:srgbClr val="000000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730938" y="1463336"/>
            <a:ext cx="2581388" cy="1970042"/>
          </a:xfrm>
          <a:custGeom>
            <a:avLst/>
            <a:gdLst/>
            <a:ahLst/>
            <a:cxnLst/>
            <a:rect l="l" t="t" r="r" b="b"/>
            <a:pathLst>
              <a:path w="1969135" h="1532255">
                <a:moveTo>
                  <a:pt x="1476463" y="0"/>
                </a:moveTo>
                <a:lnTo>
                  <a:pt x="492150" y="0"/>
                </a:lnTo>
                <a:lnTo>
                  <a:pt x="0" y="765835"/>
                </a:lnTo>
                <a:lnTo>
                  <a:pt x="492150" y="1531670"/>
                </a:lnTo>
                <a:lnTo>
                  <a:pt x="1476463" y="1531670"/>
                </a:lnTo>
                <a:lnTo>
                  <a:pt x="1968614" y="765835"/>
                </a:lnTo>
                <a:lnTo>
                  <a:pt x="147646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730938" y="1463336"/>
            <a:ext cx="2581388" cy="1970042"/>
          </a:xfrm>
          <a:custGeom>
            <a:avLst/>
            <a:gdLst/>
            <a:ahLst/>
            <a:cxnLst/>
            <a:rect l="l" t="t" r="r" b="b"/>
            <a:pathLst>
              <a:path w="1969135" h="1532255">
                <a:moveTo>
                  <a:pt x="1476463" y="0"/>
                </a:moveTo>
                <a:lnTo>
                  <a:pt x="492150" y="0"/>
                </a:lnTo>
                <a:lnTo>
                  <a:pt x="0" y="765835"/>
                </a:lnTo>
                <a:lnTo>
                  <a:pt x="492150" y="1531670"/>
                </a:lnTo>
                <a:lnTo>
                  <a:pt x="1476463" y="1531670"/>
                </a:lnTo>
                <a:lnTo>
                  <a:pt x="1968614" y="765835"/>
                </a:lnTo>
                <a:lnTo>
                  <a:pt x="1476463" y="0"/>
                </a:lnTo>
                <a:close/>
              </a:path>
            </a:pathLst>
          </a:custGeom>
          <a:ln w="342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691295" y="3421116"/>
            <a:ext cx="2793660" cy="2192927"/>
          </a:xfrm>
          <a:custGeom>
            <a:avLst/>
            <a:gdLst/>
            <a:ahLst/>
            <a:cxnLst/>
            <a:rect l="l" t="t" r="r" b="b"/>
            <a:pathLst>
              <a:path w="2131060" h="1705610">
                <a:moveTo>
                  <a:pt x="0" y="0"/>
                </a:moveTo>
                <a:lnTo>
                  <a:pt x="2130552" y="0"/>
                </a:lnTo>
                <a:lnTo>
                  <a:pt x="2130552" y="1705356"/>
                </a:lnTo>
                <a:lnTo>
                  <a:pt x="0" y="1705356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715204" y="3440399"/>
            <a:ext cx="2581388" cy="1970042"/>
          </a:xfrm>
          <a:custGeom>
            <a:avLst/>
            <a:gdLst/>
            <a:ahLst/>
            <a:cxnLst/>
            <a:rect l="l" t="t" r="r" b="b"/>
            <a:pathLst>
              <a:path w="1969135" h="1532254">
                <a:moveTo>
                  <a:pt x="1476463" y="0"/>
                </a:moveTo>
                <a:lnTo>
                  <a:pt x="492150" y="0"/>
                </a:lnTo>
                <a:lnTo>
                  <a:pt x="0" y="765835"/>
                </a:lnTo>
                <a:lnTo>
                  <a:pt x="492150" y="1531670"/>
                </a:lnTo>
                <a:lnTo>
                  <a:pt x="1476463" y="1531670"/>
                </a:lnTo>
                <a:lnTo>
                  <a:pt x="1968614" y="765835"/>
                </a:lnTo>
                <a:lnTo>
                  <a:pt x="147646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715204" y="3440399"/>
            <a:ext cx="2581388" cy="1970042"/>
          </a:xfrm>
          <a:custGeom>
            <a:avLst/>
            <a:gdLst/>
            <a:ahLst/>
            <a:cxnLst/>
            <a:rect l="l" t="t" r="r" b="b"/>
            <a:pathLst>
              <a:path w="1969135" h="1532254">
                <a:moveTo>
                  <a:pt x="1476463" y="1531670"/>
                </a:moveTo>
                <a:lnTo>
                  <a:pt x="492150" y="1531670"/>
                </a:lnTo>
                <a:lnTo>
                  <a:pt x="0" y="765835"/>
                </a:lnTo>
                <a:lnTo>
                  <a:pt x="492150" y="0"/>
                </a:lnTo>
                <a:lnTo>
                  <a:pt x="1476463" y="0"/>
                </a:lnTo>
                <a:lnTo>
                  <a:pt x="1968614" y="765835"/>
                </a:lnTo>
                <a:lnTo>
                  <a:pt x="1476463" y="1531670"/>
                </a:lnTo>
                <a:close/>
              </a:path>
            </a:pathLst>
          </a:custGeom>
          <a:ln w="342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4128188" y="762096"/>
            <a:ext cx="1693178" cy="8848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685" marR="6605" algn="ctr">
              <a:lnSpc>
                <a:spcPts val="2339"/>
              </a:lnSpc>
            </a:pPr>
            <a:r>
              <a:rPr sz="2300" b="0" spc="-13" dirty="0"/>
              <a:t>B</a:t>
            </a:r>
            <a:r>
              <a:rPr sz="2300" b="0" spc="-33" dirty="0"/>
              <a:t>a</a:t>
            </a:r>
            <a:r>
              <a:rPr sz="2300" b="0" dirty="0"/>
              <a:t>c</a:t>
            </a:r>
            <a:r>
              <a:rPr sz="2300" b="0" spc="-59" dirty="0"/>
              <a:t>k</a:t>
            </a:r>
            <a:r>
              <a:rPr sz="2300" b="0" spc="-26" dirty="0"/>
              <a:t>g</a:t>
            </a:r>
            <a:r>
              <a:rPr sz="2300" b="0" spc="-20" dirty="0"/>
              <a:t>r</a:t>
            </a:r>
            <a:r>
              <a:rPr sz="2300" b="0" spc="-26" dirty="0"/>
              <a:t>ou</a:t>
            </a:r>
            <a:r>
              <a:rPr sz="2300" b="0" spc="-20" dirty="0"/>
              <a:t>n</a:t>
            </a:r>
            <a:r>
              <a:rPr sz="2300" b="0" spc="-33" dirty="0"/>
              <a:t>d</a:t>
            </a:r>
            <a:r>
              <a:rPr sz="2300" b="0" dirty="0"/>
              <a:t>,  </a:t>
            </a:r>
            <a:r>
              <a:rPr sz="2300" b="0" spc="-33" dirty="0"/>
              <a:t>KPI </a:t>
            </a:r>
            <a:r>
              <a:rPr sz="2300" b="0" spc="-20" dirty="0"/>
              <a:t>stories,  </a:t>
            </a:r>
            <a:r>
              <a:rPr sz="2300" b="0" spc="-13" dirty="0"/>
              <a:t>and</a:t>
            </a:r>
            <a:r>
              <a:rPr sz="2300" b="0" spc="-124" dirty="0"/>
              <a:t> </a:t>
            </a:r>
            <a:r>
              <a:rPr sz="2300" b="0" spc="-13" dirty="0"/>
              <a:t>the</a:t>
            </a:r>
            <a:endParaRPr sz="2300" dirty="0"/>
          </a:p>
        </p:txBody>
      </p:sp>
      <p:sp>
        <p:nvSpPr>
          <p:cNvPr id="15" name="object 15"/>
          <p:cNvSpPr txBox="1"/>
          <p:nvPr/>
        </p:nvSpPr>
        <p:spPr>
          <a:xfrm>
            <a:off x="4304698" y="1640387"/>
            <a:ext cx="1340224" cy="5899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511" marR="6605" indent="48706">
              <a:lnSpc>
                <a:spcPts val="2339"/>
              </a:lnSpc>
            </a:pPr>
            <a:r>
              <a:rPr spc="-13" dirty="0">
                <a:latin typeface="Arial"/>
                <a:cs typeface="Arial"/>
              </a:rPr>
              <a:t>balanced  </a:t>
            </a:r>
            <a:r>
              <a:rPr spc="-7" dirty="0">
                <a:latin typeface="Arial"/>
                <a:cs typeface="Arial"/>
              </a:rPr>
              <a:t>s</a:t>
            </a:r>
            <a:r>
              <a:rPr dirty="0">
                <a:latin typeface="Arial"/>
                <a:cs typeface="Arial"/>
              </a:rPr>
              <a:t>c</a:t>
            </a:r>
            <a:r>
              <a:rPr spc="-33" dirty="0">
                <a:latin typeface="Arial"/>
                <a:cs typeface="Arial"/>
              </a:rPr>
              <a:t>or</a:t>
            </a:r>
            <a:r>
              <a:rPr spc="-7" dirty="0">
                <a:latin typeface="Arial"/>
                <a:cs typeface="Arial"/>
              </a:rPr>
              <a:t>e</a:t>
            </a:r>
            <a:r>
              <a:rPr spc="7" dirty="0">
                <a:latin typeface="Arial"/>
                <a:cs typeface="Arial"/>
              </a:rPr>
              <a:t>c</a:t>
            </a:r>
            <a:r>
              <a:rPr spc="-46" dirty="0">
                <a:latin typeface="Arial"/>
                <a:cs typeface="Arial"/>
              </a:rPr>
              <a:t>a</a:t>
            </a:r>
            <a:r>
              <a:rPr spc="-7" dirty="0">
                <a:latin typeface="Arial"/>
                <a:cs typeface="Arial"/>
              </a:rPr>
              <a:t>rd</a:t>
            </a:r>
            <a:endParaRPr dirty="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959521" y="1849392"/>
            <a:ext cx="1838853" cy="10002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511" marR="6605" indent="4127" algn="ctr">
              <a:lnSpc>
                <a:spcPts val="2601"/>
              </a:lnSpc>
            </a:pPr>
            <a:r>
              <a:rPr dirty="0">
                <a:latin typeface="Arial"/>
                <a:cs typeface="Arial"/>
              </a:rPr>
              <a:t>Myths </a:t>
            </a:r>
            <a:r>
              <a:rPr spc="-20" dirty="0">
                <a:latin typeface="Arial"/>
                <a:cs typeface="Arial"/>
              </a:rPr>
              <a:t>of  </a:t>
            </a:r>
            <a:r>
              <a:rPr spc="-13" dirty="0">
                <a:latin typeface="Arial"/>
                <a:cs typeface="Arial"/>
              </a:rPr>
              <a:t>performance  m</a:t>
            </a:r>
            <a:r>
              <a:rPr spc="-26" dirty="0">
                <a:latin typeface="Arial"/>
                <a:cs typeface="Arial"/>
              </a:rPr>
              <a:t>e</a:t>
            </a:r>
            <a:r>
              <a:rPr spc="-20" dirty="0">
                <a:latin typeface="Arial"/>
                <a:cs typeface="Arial"/>
              </a:rPr>
              <a:t>a</a:t>
            </a:r>
            <a:r>
              <a:rPr spc="-26" dirty="0">
                <a:latin typeface="Arial"/>
                <a:cs typeface="Arial"/>
              </a:rPr>
              <a:t>s</a:t>
            </a:r>
            <a:r>
              <a:rPr spc="-39" dirty="0">
                <a:latin typeface="Arial"/>
                <a:cs typeface="Arial"/>
              </a:rPr>
              <a:t>u</a:t>
            </a:r>
            <a:r>
              <a:rPr spc="-26" dirty="0">
                <a:latin typeface="Arial"/>
                <a:cs typeface="Arial"/>
              </a:rPr>
              <a:t>re</a:t>
            </a:r>
            <a:r>
              <a:rPr spc="-13" dirty="0">
                <a:latin typeface="Arial"/>
                <a:cs typeface="Arial"/>
              </a:rPr>
              <a:t>m</a:t>
            </a:r>
            <a:r>
              <a:rPr spc="-26" dirty="0">
                <a:latin typeface="Arial"/>
                <a:cs typeface="Arial"/>
              </a:rPr>
              <a:t>e</a:t>
            </a:r>
            <a:r>
              <a:rPr spc="-33" dirty="0">
                <a:latin typeface="Arial"/>
                <a:cs typeface="Arial"/>
              </a:rPr>
              <a:t>nt</a:t>
            </a:r>
            <a:endParaRPr dirty="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630293" y="4399555"/>
            <a:ext cx="2807811" cy="390757"/>
          </a:xfrm>
          <a:prstGeom prst="rect">
            <a:avLst/>
          </a:prstGeom>
        </p:spPr>
        <p:txBody>
          <a:bodyPr vert="horz" wrap="square" lIns="0" tIns="34673" rIns="0" bIns="0" rtlCol="0">
            <a:spAutoFit/>
          </a:bodyPr>
          <a:lstStyle/>
          <a:p>
            <a:pPr>
              <a:spcBef>
                <a:spcPts val="273"/>
              </a:spcBef>
            </a:pPr>
            <a:r>
              <a:rPr spc="-7" dirty="0">
                <a:latin typeface="Arial"/>
                <a:cs typeface="Arial"/>
              </a:rPr>
              <a:t>e</a:t>
            </a:r>
            <a:endParaRPr dirty="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106266" y="3813620"/>
            <a:ext cx="1609933" cy="13336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511" marR="6605" indent="96587" algn="ctr">
              <a:lnSpc>
                <a:spcPts val="2601"/>
              </a:lnSpc>
            </a:pPr>
            <a:r>
              <a:rPr spc="-59" dirty="0">
                <a:latin typeface="Arial"/>
                <a:cs typeface="Arial"/>
              </a:rPr>
              <a:t>F</a:t>
            </a:r>
            <a:r>
              <a:rPr spc="-26" dirty="0">
                <a:latin typeface="Arial"/>
                <a:cs typeface="Arial"/>
              </a:rPr>
              <a:t>ou</a:t>
            </a:r>
            <a:r>
              <a:rPr spc="-20" dirty="0">
                <a:latin typeface="Arial"/>
                <a:cs typeface="Arial"/>
              </a:rPr>
              <a:t>n</a:t>
            </a:r>
            <a:r>
              <a:rPr spc="-7" dirty="0">
                <a:latin typeface="Arial"/>
                <a:cs typeface="Arial"/>
              </a:rPr>
              <a:t>d</a:t>
            </a:r>
            <a:r>
              <a:rPr spc="-52" dirty="0">
                <a:latin typeface="Arial"/>
                <a:cs typeface="Arial"/>
              </a:rPr>
              <a:t>a</a:t>
            </a:r>
            <a:r>
              <a:rPr spc="-13" dirty="0">
                <a:latin typeface="Arial"/>
                <a:cs typeface="Arial"/>
              </a:rPr>
              <a:t>t</a:t>
            </a:r>
            <a:r>
              <a:rPr spc="-20" dirty="0">
                <a:latin typeface="Arial"/>
                <a:cs typeface="Arial"/>
              </a:rPr>
              <a:t>io</a:t>
            </a:r>
            <a:r>
              <a:rPr spc="-7" dirty="0">
                <a:latin typeface="Arial"/>
                <a:cs typeface="Arial"/>
              </a:rPr>
              <a:t>n  </a:t>
            </a:r>
            <a:r>
              <a:rPr spc="-20" dirty="0">
                <a:latin typeface="Arial"/>
                <a:cs typeface="Arial"/>
              </a:rPr>
              <a:t>stones </a:t>
            </a:r>
            <a:r>
              <a:rPr spc="-13" dirty="0">
                <a:latin typeface="Arial"/>
                <a:cs typeface="Arial"/>
              </a:rPr>
              <a:t>and  the </a:t>
            </a:r>
            <a:r>
              <a:rPr spc="-26" dirty="0">
                <a:latin typeface="Arial"/>
                <a:cs typeface="Arial"/>
              </a:rPr>
              <a:t>six-stag  </a:t>
            </a:r>
            <a:r>
              <a:rPr spc="-13" dirty="0">
                <a:latin typeface="Arial"/>
                <a:cs typeface="Arial"/>
              </a:rPr>
              <a:t>process</a:t>
            </a:r>
            <a:endParaRPr dirty="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393957" y="2114211"/>
            <a:ext cx="1192882" cy="6668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0232" marR="6605" indent="-224545">
              <a:lnSpc>
                <a:spcPts val="2601"/>
              </a:lnSpc>
            </a:pPr>
            <a:r>
              <a:rPr spc="-13" dirty="0">
                <a:latin typeface="Arial"/>
                <a:cs typeface="Arial"/>
              </a:rPr>
              <a:t>The</a:t>
            </a:r>
            <a:r>
              <a:rPr spc="-111" dirty="0">
                <a:latin typeface="Arial"/>
                <a:cs typeface="Arial"/>
              </a:rPr>
              <a:t> </a:t>
            </a:r>
            <a:r>
              <a:rPr spc="-13" dirty="0">
                <a:latin typeface="Arial"/>
                <a:cs typeface="Arial"/>
              </a:rPr>
              <a:t>next  </a:t>
            </a:r>
            <a:r>
              <a:rPr spc="-20" dirty="0">
                <a:latin typeface="Arial"/>
                <a:cs typeface="Arial"/>
              </a:rPr>
              <a:t>steps</a:t>
            </a:r>
            <a:endParaRPr dirty="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389023" y="3126486"/>
            <a:ext cx="1135444" cy="6001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511"/>
            <a:r>
              <a:rPr sz="3900" b="1" spc="-7" dirty="0">
                <a:latin typeface="Arial"/>
                <a:cs typeface="Arial"/>
              </a:rPr>
              <a:t>K</a:t>
            </a:r>
            <a:r>
              <a:rPr sz="3900" b="1" spc="-59" dirty="0">
                <a:latin typeface="Arial"/>
                <a:cs typeface="Arial"/>
              </a:rPr>
              <a:t>P</a:t>
            </a:r>
            <a:r>
              <a:rPr sz="3900" b="1" spc="-13" dirty="0">
                <a:latin typeface="Arial"/>
                <a:cs typeface="Arial"/>
              </a:rPr>
              <a:t>I</a:t>
            </a:r>
            <a:r>
              <a:rPr sz="3900" b="1" spc="-7" dirty="0">
                <a:latin typeface="Arial"/>
                <a:cs typeface="Arial"/>
              </a:rPr>
              <a:t>s</a:t>
            </a:r>
            <a:endParaRPr sz="3900" dirty="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4754714" y="2230813"/>
            <a:ext cx="372930" cy="533128"/>
          </a:xfrm>
          <a:custGeom>
            <a:avLst/>
            <a:gdLst/>
            <a:ahLst/>
            <a:cxnLst/>
            <a:rect l="l" t="t" r="r" b="b"/>
            <a:pathLst>
              <a:path w="284479" h="414655">
                <a:moveTo>
                  <a:pt x="141490" y="0"/>
                </a:moveTo>
                <a:lnTo>
                  <a:pt x="0" y="128955"/>
                </a:lnTo>
                <a:lnTo>
                  <a:pt x="60045" y="129298"/>
                </a:lnTo>
                <a:lnTo>
                  <a:pt x="60045" y="414655"/>
                </a:lnTo>
                <a:lnTo>
                  <a:pt x="224396" y="414655"/>
                </a:lnTo>
                <a:lnTo>
                  <a:pt x="224396" y="129895"/>
                </a:lnTo>
                <a:lnTo>
                  <a:pt x="284011" y="129895"/>
                </a:lnTo>
                <a:lnTo>
                  <a:pt x="141490" y="0"/>
                </a:lnTo>
                <a:close/>
              </a:path>
              <a:path w="284479" h="414655">
                <a:moveTo>
                  <a:pt x="284011" y="129895"/>
                </a:moveTo>
                <a:lnTo>
                  <a:pt x="224396" y="129895"/>
                </a:lnTo>
                <a:lnTo>
                  <a:pt x="284429" y="130276"/>
                </a:lnTo>
                <a:lnTo>
                  <a:pt x="284011" y="12989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808520" y="2707294"/>
            <a:ext cx="525266" cy="432707"/>
          </a:xfrm>
          <a:custGeom>
            <a:avLst/>
            <a:gdLst/>
            <a:ahLst/>
            <a:cxnLst/>
            <a:rect l="l" t="t" r="r" b="b"/>
            <a:pathLst>
              <a:path w="400685" h="336550">
                <a:moveTo>
                  <a:pt x="399964" y="193840"/>
                </a:moveTo>
                <a:lnTo>
                  <a:pt x="71259" y="193840"/>
                </a:lnTo>
                <a:lnTo>
                  <a:pt x="318376" y="336511"/>
                </a:lnTo>
                <a:lnTo>
                  <a:pt x="400557" y="194182"/>
                </a:lnTo>
                <a:lnTo>
                  <a:pt x="399964" y="193840"/>
                </a:lnTo>
                <a:close/>
              </a:path>
              <a:path w="400685" h="336550">
                <a:moveTo>
                  <a:pt x="184289" y="0"/>
                </a:moveTo>
                <a:lnTo>
                  <a:pt x="0" y="58661"/>
                </a:lnTo>
                <a:lnTo>
                  <a:pt x="40944" y="245656"/>
                </a:lnTo>
                <a:lnTo>
                  <a:pt x="71259" y="193840"/>
                </a:lnTo>
                <a:lnTo>
                  <a:pt x="399964" y="193840"/>
                </a:lnTo>
                <a:lnTo>
                  <a:pt x="153949" y="51803"/>
                </a:lnTo>
                <a:lnTo>
                  <a:pt x="184289" y="0"/>
                </a:lnTo>
                <a:close/>
              </a:path>
            </a:pathLst>
          </a:custGeom>
          <a:solidFill>
            <a:srgbClr val="6D6F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605252" y="2753568"/>
            <a:ext cx="525266" cy="432707"/>
          </a:xfrm>
          <a:custGeom>
            <a:avLst/>
            <a:gdLst/>
            <a:ahLst/>
            <a:cxnLst/>
            <a:rect l="l" t="t" r="r" b="b"/>
            <a:pathLst>
              <a:path w="400685" h="336550">
                <a:moveTo>
                  <a:pt x="216268" y="0"/>
                </a:moveTo>
                <a:lnTo>
                  <a:pt x="246608" y="51803"/>
                </a:lnTo>
                <a:lnTo>
                  <a:pt x="0" y="194182"/>
                </a:lnTo>
                <a:lnTo>
                  <a:pt x="82181" y="336511"/>
                </a:lnTo>
                <a:lnTo>
                  <a:pt x="329298" y="193840"/>
                </a:lnTo>
                <a:lnTo>
                  <a:pt x="370958" y="193840"/>
                </a:lnTo>
                <a:lnTo>
                  <a:pt x="400558" y="58661"/>
                </a:lnTo>
                <a:lnTo>
                  <a:pt x="216268" y="0"/>
                </a:lnTo>
                <a:close/>
              </a:path>
              <a:path w="400685" h="336550">
                <a:moveTo>
                  <a:pt x="370958" y="193840"/>
                </a:moveTo>
                <a:lnTo>
                  <a:pt x="329298" y="193840"/>
                </a:lnTo>
                <a:lnTo>
                  <a:pt x="359613" y="245656"/>
                </a:lnTo>
                <a:lnTo>
                  <a:pt x="370958" y="1938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785239" y="3754923"/>
            <a:ext cx="524435" cy="433524"/>
          </a:xfrm>
          <a:custGeom>
            <a:avLst/>
            <a:gdLst/>
            <a:ahLst/>
            <a:cxnLst/>
            <a:rect l="l" t="t" r="r" b="b"/>
            <a:pathLst>
              <a:path w="400050" h="337185">
                <a:moveTo>
                  <a:pt x="41351" y="90195"/>
                </a:moveTo>
                <a:lnTo>
                  <a:pt x="0" y="279133"/>
                </a:lnTo>
                <a:lnTo>
                  <a:pt x="182422" y="337172"/>
                </a:lnTo>
                <a:lnTo>
                  <a:pt x="152704" y="285013"/>
                </a:lnTo>
                <a:lnTo>
                  <a:pt x="399746" y="142379"/>
                </a:lnTo>
                <a:lnTo>
                  <a:pt x="71043" y="142379"/>
                </a:lnTo>
                <a:lnTo>
                  <a:pt x="41351" y="90195"/>
                </a:lnTo>
                <a:close/>
              </a:path>
              <a:path w="400050" h="337185">
                <a:moveTo>
                  <a:pt x="317652" y="0"/>
                </a:moveTo>
                <a:lnTo>
                  <a:pt x="71043" y="142379"/>
                </a:lnTo>
                <a:lnTo>
                  <a:pt x="399746" y="142379"/>
                </a:lnTo>
                <a:lnTo>
                  <a:pt x="317652" y="0"/>
                </a:lnTo>
                <a:close/>
              </a:path>
            </a:pathLst>
          </a:custGeom>
          <a:solidFill>
            <a:srgbClr val="6D6F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644459" y="4399556"/>
            <a:ext cx="2793660" cy="2192927"/>
          </a:xfrm>
          <a:custGeom>
            <a:avLst/>
            <a:gdLst/>
            <a:ahLst/>
            <a:cxnLst/>
            <a:rect l="l" t="t" r="r" b="b"/>
            <a:pathLst>
              <a:path w="2131060" h="1705610">
                <a:moveTo>
                  <a:pt x="0" y="0"/>
                </a:moveTo>
                <a:lnTo>
                  <a:pt x="2130552" y="0"/>
                </a:lnTo>
                <a:lnTo>
                  <a:pt x="2130552" y="1705356"/>
                </a:lnTo>
                <a:lnTo>
                  <a:pt x="0" y="1705356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668369" y="4418819"/>
            <a:ext cx="2581388" cy="1970042"/>
          </a:xfrm>
          <a:custGeom>
            <a:avLst/>
            <a:gdLst/>
            <a:ahLst/>
            <a:cxnLst/>
            <a:rect l="l" t="t" r="r" b="b"/>
            <a:pathLst>
              <a:path w="1969135" h="1532254">
                <a:moveTo>
                  <a:pt x="1476463" y="0"/>
                </a:moveTo>
                <a:lnTo>
                  <a:pt x="492150" y="0"/>
                </a:lnTo>
                <a:lnTo>
                  <a:pt x="0" y="765835"/>
                </a:lnTo>
                <a:lnTo>
                  <a:pt x="492150" y="1531670"/>
                </a:lnTo>
                <a:lnTo>
                  <a:pt x="1476463" y="1531670"/>
                </a:lnTo>
                <a:lnTo>
                  <a:pt x="1968614" y="765835"/>
                </a:lnTo>
                <a:lnTo>
                  <a:pt x="147646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3668369" y="4418819"/>
            <a:ext cx="2581388" cy="1970042"/>
          </a:xfrm>
          <a:custGeom>
            <a:avLst/>
            <a:gdLst/>
            <a:ahLst/>
            <a:cxnLst/>
            <a:rect l="l" t="t" r="r" b="b"/>
            <a:pathLst>
              <a:path w="1969135" h="1532254">
                <a:moveTo>
                  <a:pt x="1476463" y="1531670"/>
                </a:moveTo>
                <a:lnTo>
                  <a:pt x="492150" y="1531670"/>
                </a:lnTo>
                <a:lnTo>
                  <a:pt x="0" y="765835"/>
                </a:lnTo>
                <a:lnTo>
                  <a:pt x="492150" y="0"/>
                </a:lnTo>
                <a:lnTo>
                  <a:pt x="1476463" y="0"/>
                </a:lnTo>
                <a:lnTo>
                  <a:pt x="1968614" y="765835"/>
                </a:lnTo>
                <a:lnTo>
                  <a:pt x="1476463" y="1531670"/>
                </a:lnTo>
                <a:close/>
              </a:path>
            </a:pathLst>
          </a:custGeom>
          <a:ln w="342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4399994" y="4900925"/>
            <a:ext cx="1112967" cy="10002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511" marR="6605" indent="85855" algn="just">
              <a:lnSpc>
                <a:spcPts val="2601"/>
              </a:lnSpc>
            </a:pPr>
            <a:r>
              <a:rPr spc="-13" dirty="0">
                <a:latin typeface="Arial"/>
                <a:cs typeface="Arial"/>
              </a:rPr>
              <a:t>Critical  </a:t>
            </a:r>
            <a:r>
              <a:rPr spc="-26" dirty="0">
                <a:latin typeface="Arial"/>
                <a:cs typeface="Arial"/>
              </a:rPr>
              <a:t>s</a:t>
            </a:r>
            <a:r>
              <a:rPr spc="-7" dirty="0">
                <a:latin typeface="Arial"/>
                <a:cs typeface="Arial"/>
              </a:rPr>
              <a:t>u</a:t>
            </a:r>
            <a:r>
              <a:rPr dirty="0">
                <a:latin typeface="Arial"/>
                <a:cs typeface="Arial"/>
              </a:rPr>
              <a:t>c</a:t>
            </a:r>
            <a:r>
              <a:rPr spc="-7" dirty="0">
                <a:latin typeface="Arial"/>
                <a:cs typeface="Arial"/>
              </a:rPr>
              <a:t>c</a:t>
            </a:r>
            <a:r>
              <a:rPr spc="-20" dirty="0">
                <a:latin typeface="Arial"/>
                <a:cs typeface="Arial"/>
              </a:rPr>
              <a:t>e</a:t>
            </a:r>
            <a:r>
              <a:rPr spc="-7" dirty="0">
                <a:latin typeface="Arial"/>
                <a:cs typeface="Arial"/>
              </a:rPr>
              <a:t>s</a:t>
            </a:r>
            <a:r>
              <a:rPr dirty="0">
                <a:latin typeface="Arial"/>
                <a:cs typeface="Arial"/>
              </a:rPr>
              <a:t>s  </a:t>
            </a:r>
            <a:r>
              <a:rPr spc="-20" dirty="0">
                <a:latin typeface="Arial"/>
                <a:cs typeface="Arial"/>
              </a:rPr>
              <a:t>factors</a:t>
            </a:r>
            <a:endParaRPr dirty="0">
              <a:latin typeface="Arial"/>
              <a:cs typeface="Arial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4754714" y="4120860"/>
            <a:ext cx="372930" cy="533128"/>
          </a:xfrm>
          <a:custGeom>
            <a:avLst/>
            <a:gdLst/>
            <a:ahLst/>
            <a:cxnLst/>
            <a:rect l="l" t="t" r="r" b="b"/>
            <a:pathLst>
              <a:path w="284479" h="414654">
                <a:moveTo>
                  <a:pt x="224396" y="0"/>
                </a:moveTo>
                <a:lnTo>
                  <a:pt x="60045" y="0"/>
                </a:lnTo>
                <a:lnTo>
                  <a:pt x="60045" y="285356"/>
                </a:lnTo>
                <a:lnTo>
                  <a:pt x="0" y="285699"/>
                </a:lnTo>
                <a:lnTo>
                  <a:pt x="141490" y="414655"/>
                </a:lnTo>
                <a:lnTo>
                  <a:pt x="284011" y="284759"/>
                </a:lnTo>
                <a:lnTo>
                  <a:pt x="224396" y="284759"/>
                </a:lnTo>
                <a:lnTo>
                  <a:pt x="224396" y="0"/>
                </a:lnTo>
                <a:close/>
              </a:path>
              <a:path w="284479" h="414654">
                <a:moveTo>
                  <a:pt x="284429" y="284378"/>
                </a:moveTo>
                <a:lnTo>
                  <a:pt x="224396" y="284759"/>
                </a:lnTo>
                <a:lnTo>
                  <a:pt x="284011" y="284759"/>
                </a:lnTo>
                <a:lnTo>
                  <a:pt x="284429" y="2843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590778" y="3436610"/>
            <a:ext cx="2793660" cy="2192927"/>
          </a:xfrm>
          <a:custGeom>
            <a:avLst/>
            <a:gdLst/>
            <a:ahLst/>
            <a:cxnLst/>
            <a:rect l="l" t="t" r="r" b="b"/>
            <a:pathLst>
              <a:path w="2131060" h="1705610">
                <a:moveTo>
                  <a:pt x="0" y="0"/>
                </a:moveTo>
                <a:lnTo>
                  <a:pt x="2130552" y="0"/>
                </a:lnTo>
                <a:lnTo>
                  <a:pt x="2130552" y="1705356"/>
                </a:lnTo>
                <a:lnTo>
                  <a:pt x="0" y="1705356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614674" y="3455906"/>
            <a:ext cx="2581388" cy="1970042"/>
          </a:xfrm>
          <a:custGeom>
            <a:avLst/>
            <a:gdLst/>
            <a:ahLst/>
            <a:cxnLst/>
            <a:rect l="l" t="t" r="r" b="b"/>
            <a:pathLst>
              <a:path w="1969135" h="1532254">
                <a:moveTo>
                  <a:pt x="1476463" y="0"/>
                </a:moveTo>
                <a:lnTo>
                  <a:pt x="492150" y="0"/>
                </a:lnTo>
                <a:lnTo>
                  <a:pt x="0" y="765835"/>
                </a:lnTo>
                <a:lnTo>
                  <a:pt x="492150" y="1531670"/>
                </a:lnTo>
                <a:lnTo>
                  <a:pt x="1476463" y="1531670"/>
                </a:lnTo>
                <a:lnTo>
                  <a:pt x="1968614" y="765835"/>
                </a:lnTo>
                <a:lnTo>
                  <a:pt x="147646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614674" y="3455906"/>
            <a:ext cx="2581388" cy="1970042"/>
          </a:xfrm>
          <a:custGeom>
            <a:avLst/>
            <a:gdLst/>
            <a:ahLst/>
            <a:cxnLst/>
            <a:rect l="l" t="t" r="r" b="b"/>
            <a:pathLst>
              <a:path w="1969135" h="1532254">
                <a:moveTo>
                  <a:pt x="1476463" y="1531670"/>
                </a:moveTo>
                <a:lnTo>
                  <a:pt x="492150" y="1531670"/>
                </a:lnTo>
                <a:lnTo>
                  <a:pt x="0" y="765835"/>
                </a:lnTo>
                <a:lnTo>
                  <a:pt x="492150" y="0"/>
                </a:lnTo>
                <a:lnTo>
                  <a:pt x="1476463" y="0"/>
                </a:lnTo>
                <a:lnTo>
                  <a:pt x="1968614" y="765835"/>
                </a:lnTo>
                <a:lnTo>
                  <a:pt x="1476463" y="1531670"/>
                </a:lnTo>
                <a:close/>
              </a:path>
            </a:pathLst>
          </a:custGeom>
          <a:ln w="342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6152695" y="4073312"/>
            <a:ext cx="1439284" cy="6668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5916" marR="6605" indent="-240232">
              <a:lnSpc>
                <a:spcPts val="2601"/>
              </a:lnSpc>
            </a:pPr>
            <a:r>
              <a:rPr spc="-33" dirty="0">
                <a:latin typeface="Arial"/>
                <a:cs typeface="Arial"/>
              </a:rPr>
              <a:t>Four</a:t>
            </a:r>
            <a:r>
              <a:rPr spc="-104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types  </a:t>
            </a:r>
            <a:r>
              <a:rPr spc="-20" dirty="0">
                <a:latin typeface="Arial"/>
                <a:cs typeface="Arial"/>
              </a:rPr>
              <a:t>of</a:t>
            </a:r>
            <a:r>
              <a:rPr spc="-124" dirty="0">
                <a:latin typeface="Arial"/>
                <a:cs typeface="Arial"/>
              </a:rPr>
              <a:t> </a:t>
            </a:r>
            <a:r>
              <a:rPr spc="-20" dirty="0">
                <a:latin typeface="Arial"/>
                <a:cs typeface="Arial"/>
              </a:rPr>
              <a:t>PMs</a:t>
            </a:r>
            <a:endParaRPr dirty="0">
              <a:latin typeface="Arial"/>
              <a:cs typeface="Arial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5629471" y="3708630"/>
            <a:ext cx="524435" cy="433524"/>
          </a:xfrm>
          <a:custGeom>
            <a:avLst/>
            <a:gdLst/>
            <a:ahLst/>
            <a:cxnLst/>
            <a:rect l="l" t="t" r="r" b="b"/>
            <a:pathLst>
              <a:path w="400050" h="337185">
                <a:moveTo>
                  <a:pt x="82181" y="0"/>
                </a:moveTo>
                <a:lnTo>
                  <a:pt x="0" y="142328"/>
                </a:lnTo>
                <a:lnTo>
                  <a:pt x="247129" y="285013"/>
                </a:lnTo>
                <a:lnTo>
                  <a:pt x="217411" y="337172"/>
                </a:lnTo>
                <a:lnTo>
                  <a:pt x="399834" y="279133"/>
                </a:lnTo>
                <a:lnTo>
                  <a:pt x="369904" y="142379"/>
                </a:lnTo>
                <a:lnTo>
                  <a:pt x="328790" y="142379"/>
                </a:lnTo>
                <a:lnTo>
                  <a:pt x="82181" y="0"/>
                </a:lnTo>
                <a:close/>
              </a:path>
              <a:path w="400050" h="337185">
                <a:moveTo>
                  <a:pt x="358482" y="90195"/>
                </a:moveTo>
                <a:lnTo>
                  <a:pt x="328790" y="142379"/>
                </a:lnTo>
                <a:lnTo>
                  <a:pt x="369904" y="142379"/>
                </a:lnTo>
                <a:lnTo>
                  <a:pt x="358482" y="9019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078901" y="5852392"/>
            <a:ext cx="1499219" cy="817245"/>
          </a:xfrm>
          <a:custGeom>
            <a:avLst/>
            <a:gdLst/>
            <a:ahLst/>
            <a:cxnLst/>
            <a:rect l="l" t="t" r="r" b="b"/>
            <a:pathLst>
              <a:path w="1143634" h="635635">
                <a:moveTo>
                  <a:pt x="0" y="635507"/>
                </a:moveTo>
                <a:lnTo>
                  <a:pt x="1143241" y="635507"/>
                </a:lnTo>
                <a:lnTo>
                  <a:pt x="1143241" y="0"/>
                </a:lnTo>
                <a:lnTo>
                  <a:pt x="0" y="0"/>
                </a:lnTo>
                <a:lnTo>
                  <a:pt x="0" y="635507"/>
                </a:lnTo>
                <a:close/>
              </a:path>
            </a:pathLst>
          </a:custGeom>
          <a:solidFill>
            <a:srgbClr val="000000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006798" y="5857780"/>
            <a:ext cx="1379348" cy="624568"/>
          </a:xfrm>
          <a:custGeom>
            <a:avLst/>
            <a:gdLst/>
            <a:ahLst/>
            <a:cxnLst/>
            <a:rect l="l" t="t" r="r" b="b"/>
            <a:pathLst>
              <a:path w="1052195" h="485775">
                <a:moveTo>
                  <a:pt x="0" y="485305"/>
                </a:moveTo>
                <a:lnTo>
                  <a:pt x="1051991" y="485305"/>
                </a:lnTo>
                <a:lnTo>
                  <a:pt x="1051991" y="0"/>
                </a:lnTo>
                <a:lnTo>
                  <a:pt x="0" y="0"/>
                </a:lnTo>
                <a:lnTo>
                  <a:pt x="0" y="485305"/>
                </a:lnTo>
                <a:close/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591640" y="5847902"/>
            <a:ext cx="1487564" cy="817245"/>
          </a:xfrm>
          <a:custGeom>
            <a:avLst/>
            <a:gdLst/>
            <a:ahLst/>
            <a:cxnLst/>
            <a:rect l="l" t="t" r="r" b="b"/>
            <a:pathLst>
              <a:path w="1134745" h="635635">
                <a:moveTo>
                  <a:pt x="0" y="635508"/>
                </a:moveTo>
                <a:lnTo>
                  <a:pt x="1134516" y="635508"/>
                </a:lnTo>
                <a:lnTo>
                  <a:pt x="1134516" y="0"/>
                </a:lnTo>
                <a:lnTo>
                  <a:pt x="0" y="0"/>
                </a:lnTo>
                <a:lnTo>
                  <a:pt x="0" y="635508"/>
                </a:lnTo>
                <a:close/>
              </a:path>
            </a:pathLst>
          </a:custGeom>
          <a:solidFill>
            <a:srgbClr val="000000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508111" y="5853289"/>
            <a:ext cx="1379348" cy="624568"/>
          </a:xfrm>
          <a:custGeom>
            <a:avLst/>
            <a:gdLst/>
            <a:ahLst/>
            <a:cxnLst/>
            <a:rect l="l" t="t" r="r" b="b"/>
            <a:pathLst>
              <a:path w="1052195" h="485775">
                <a:moveTo>
                  <a:pt x="0" y="485305"/>
                </a:moveTo>
                <a:lnTo>
                  <a:pt x="1051991" y="485305"/>
                </a:lnTo>
                <a:lnTo>
                  <a:pt x="1051991" y="0"/>
                </a:lnTo>
                <a:lnTo>
                  <a:pt x="0" y="0"/>
                </a:lnTo>
                <a:lnTo>
                  <a:pt x="0" y="485305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092935" y="5847902"/>
            <a:ext cx="1499219" cy="817245"/>
          </a:xfrm>
          <a:custGeom>
            <a:avLst/>
            <a:gdLst/>
            <a:ahLst/>
            <a:cxnLst/>
            <a:rect l="l" t="t" r="r" b="b"/>
            <a:pathLst>
              <a:path w="1143635" h="635635">
                <a:moveTo>
                  <a:pt x="0" y="635508"/>
                </a:moveTo>
                <a:lnTo>
                  <a:pt x="1143241" y="635508"/>
                </a:lnTo>
                <a:lnTo>
                  <a:pt x="1143241" y="0"/>
                </a:lnTo>
                <a:lnTo>
                  <a:pt x="0" y="0"/>
                </a:lnTo>
                <a:lnTo>
                  <a:pt x="0" y="635508"/>
                </a:lnTo>
                <a:close/>
              </a:path>
            </a:pathLst>
          </a:custGeom>
          <a:solidFill>
            <a:srgbClr val="000000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020844" y="5853289"/>
            <a:ext cx="1379348" cy="624568"/>
          </a:xfrm>
          <a:custGeom>
            <a:avLst/>
            <a:gdLst/>
            <a:ahLst/>
            <a:cxnLst/>
            <a:rect l="l" t="t" r="r" b="b"/>
            <a:pathLst>
              <a:path w="1052195" h="485775">
                <a:moveTo>
                  <a:pt x="0" y="485305"/>
                </a:moveTo>
                <a:lnTo>
                  <a:pt x="1051991" y="485305"/>
                </a:lnTo>
                <a:lnTo>
                  <a:pt x="1051991" y="0"/>
                </a:lnTo>
                <a:lnTo>
                  <a:pt x="0" y="0"/>
                </a:lnTo>
                <a:lnTo>
                  <a:pt x="0" y="485305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599708" y="5843379"/>
            <a:ext cx="1493392" cy="817245"/>
          </a:xfrm>
          <a:custGeom>
            <a:avLst/>
            <a:gdLst/>
            <a:ahLst/>
            <a:cxnLst/>
            <a:rect l="l" t="t" r="r" b="b"/>
            <a:pathLst>
              <a:path w="1139189" h="635635">
                <a:moveTo>
                  <a:pt x="0" y="635508"/>
                </a:moveTo>
                <a:lnTo>
                  <a:pt x="1139062" y="635508"/>
                </a:lnTo>
                <a:lnTo>
                  <a:pt x="1139062" y="0"/>
                </a:lnTo>
                <a:lnTo>
                  <a:pt x="0" y="0"/>
                </a:lnTo>
                <a:lnTo>
                  <a:pt x="0" y="635508"/>
                </a:lnTo>
                <a:close/>
              </a:path>
            </a:pathLst>
          </a:custGeom>
          <a:solidFill>
            <a:srgbClr val="000000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522141" y="5848782"/>
            <a:ext cx="1379348" cy="624568"/>
          </a:xfrm>
          <a:custGeom>
            <a:avLst/>
            <a:gdLst/>
            <a:ahLst/>
            <a:cxnLst/>
            <a:rect l="l" t="t" r="r" b="b"/>
            <a:pathLst>
              <a:path w="1052195" h="485775">
                <a:moveTo>
                  <a:pt x="0" y="485305"/>
                </a:moveTo>
                <a:lnTo>
                  <a:pt x="1051991" y="485305"/>
                </a:lnTo>
                <a:lnTo>
                  <a:pt x="1051991" y="0"/>
                </a:lnTo>
                <a:lnTo>
                  <a:pt x="0" y="0"/>
                </a:lnTo>
                <a:lnTo>
                  <a:pt x="0" y="485305"/>
                </a:lnTo>
                <a:close/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101005" y="5847902"/>
            <a:ext cx="1499219" cy="817245"/>
          </a:xfrm>
          <a:custGeom>
            <a:avLst/>
            <a:gdLst/>
            <a:ahLst/>
            <a:cxnLst/>
            <a:rect l="l" t="t" r="r" b="b"/>
            <a:pathLst>
              <a:path w="1143635" h="635635">
                <a:moveTo>
                  <a:pt x="0" y="635508"/>
                </a:moveTo>
                <a:lnTo>
                  <a:pt x="1143241" y="635508"/>
                </a:lnTo>
                <a:lnTo>
                  <a:pt x="1143241" y="0"/>
                </a:lnTo>
                <a:lnTo>
                  <a:pt x="0" y="0"/>
                </a:lnTo>
                <a:lnTo>
                  <a:pt x="0" y="635508"/>
                </a:lnTo>
                <a:close/>
              </a:path>
            </a:pathLst>
          </a:custGeom>
          <a:solidFill>
            <a:srgbClr val="000000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028901" y="5853289"/>
            <a:ext cx="1379348" cy="624568"/>
          </a:xfrm>
          <a:custGeom>
            <a:avLst/>
            <a:gdLst/>
            <a:ahLst/>
            <a:cxnLst/>
            <a:rect l="l" t="t" r="r" b="b"/>
            <a:pathLst>
              <a:path w="1052195" h="485775">
                <a:moveTo>
                  <a:pt x="0" y="485305"/>
                </a:moveTo>
                <a:lnTo>
                  <a:pt x="1051991" y="485305"/>
                </a:lnTo>
                <a:lnTo>
                  <a:pt x="1051991" y="0"/>
                </a:lnTo>
                <a:lnTo>
                  <a:pt x="0" y="0"/>
                </a:lnTo>
                <a:lnTo>
                  <a:pt x="0" y="485305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24701" y="5843379"/>
            <a:ext cx="1576637" cy="817245"/>
          </a:xfrm>
          <a:custGeom>
            <a:avLst/>
            <a:gdLst/>
            <a:ahLst/>
            <a:cxnLst/>
            <a:rect l="l" t="t" r="r" b="b"/>
            <a:pathLst>
              <a:path w="1202690" h="635635">
                <a:moveTo>
                  <a:pt x="0" y="0"/>
                </a:moveTo>
                <a:lnTo>
                  <a:pt x="1202436" y="0"/>
                </a:lnTo>
                <a:lnTo>
                  <a:pt x="1202436" y="635508"/>
                </a:lnTo>
                <a:lnTo>
                  <a:pt x="0" y="635508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30196" y="5848782"/>
            <a:ext cx="1379348" cy="624568"/>
          </a:xfrm>
          <a:custGeom>
            <a:avLst/>
            <a:gdLst/>
            <a:ahLst/>
            <a:cxnLst/>
            <a:rect l="l" t="t" r="r" b="b"/>
            <a:pathLst>
              <a:path w="1052195" h="485775">
                <a:moveTo>
                  <a:pt x="0" y="485305"/>
                </a:moveTo>
                <a:lnTo>
                  <a:pt x="1051991" y="485305"/>
                </a:lnTo>
                <a:lnTo>
                  <a:pt x="1051991" y="0"/>
                </a:lnTo>
                <a:lnTo>
                  <a:pt x="0" y="0"/>
                </a:lnTo>
                <a:lnTo>
                  <a:pt x="0" y="485305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30196" y="5848782"/>
            <a:ext cx="1379348" cy="624568"/>
          </a:xfrm>
          <a:custGeom>
            <a:avLst/>
            <a:gdLst/>
            <a:ahLst/>
            <a:cxnLst/>
            <a:rect l="l" t="t" r="r" b="b"/>
            <a:pathLst>
              <a:path w="1052195" h="485775">
                <a:moveTo>
                  <a:pt x="0" y="485305"/>
                </a:moveTo>
                <a:lnTo>
                  <a:pt x="1051991" y="485305"/>
                </a:lnTo>
                <a:lnTo>
                  <a:pt x="1051991" y="0"/>
                </a:lnTo>
                <a:lnTo>
                  <a:pt x="0" y="0"/>
                </a:lnTo>
                <a:lnTo>
                  <a:pt x="0" y="485305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982079" y="3661017"/>
            <a:ext cx="8133742" cy="699679"/>
          </a:xfrm>
          <a:custGeom>
            <a:avLst/>
            <a:gdLst/>
            <a:ahLst/>
            <a:cxnLst/>
            <a:rect l="l" t="t" r="r" b="b"/>
            <a:pathLst>
              <a:path w="6204584" h="544195">
                <a:moveTo>
                  <a:pt x="0" y="0"/>
                </a:moveTo>
                <a:lnTo>
                  <a:pt x="6204204" y="0"/>
                </a:lnTo>
                <a:lnTo>
                  <a:pt x="6204204" y="544068"/>
                </a:lnTo>
                <a:lnTo>
                  <a:pt x="0" y="544068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987591" y="3666419"/>
            <a:ext cx="7935622" cy="504553"/>
          </a:xfrm>
          <a:custGeom>
            <a:avLst/>
            <a:gdLst/>
            <a:ahLst/>
            <a:cxnLst/>
            <a:rect l="l" t="t" r="r" b="b"/>
            <a:pathLst>
              <a:path w="6053455" h="392430">
                <a:moveTo>
                  <a:pt x="0" y="392302"/>
                </a:moveTo>
                <a:lnTo>
                  <a:pt x="6053302" y="392302"/>
                </a:lnTo>
                <a:lnTo>
                  <a:pt x="6053302" y="0"/>
                </a:lnTo>
                <a:lnTo>
                  <a:pt x="0" y="0"/>
                </a:lnTo>
                <a:lnTo>
                  <a:pt x="0" y="392302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987591" y="3666419"/>
            <a:ext cx="7935622" cy="504553"/>
          </a:xfrm>
          <a:custGeom>
            <a:avLst/>
            <a:gdLst/>
            <a:ahLst/>
            <a:cxnLst/>
            <a:rect l="l" t="t" r="r" b="b"/>
            <a:pathLst>
              <a:path w="6053455" h="392430">
                <a:moveTo>
                  <a:pt x="0" y="392302"/>
                </a:moveTo>
                <a:lnTo>
                  <a:pt x="6053302" y="392302"/>
                </a:lnTo>
                <a:lnTo>
                  <a:pt x="6053302" y="0"/>
                </a:lnTo>
                <a:lnTo>
                  <a:pt x="0" y="0"/>
                </a:lnTo>
                <a:lnTo>
                  <a:pt x="0" y="392302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629649" y="1458537"/>
            <a:ext cx="651798" cy="374741"/>
          </a:xfrm>
          <a:custGeom>
            <a:avLst/>
            <a:gdLst/>
            <a:ahLst/>
            <a:cxnLst/>
            <a:rect l="l" t="t" r="r" b="b"/>
            <a:pathLst>
              <a:path w="497204" h="291465">
                <a:moveTo>
                  <a:pt x="496811" y="106603"/>
                </a:moveTo>
                <a:lnTo>
                  <a:pt x="0" y="106603"/>
                </a:lnTo>
                <a:lnTo>
                  <a:pt x="248399" y="290906"/>
                </a:lnTo>
                <a:lnTo>
                  <a:pt x="496811" y="106603"/>
                </a:lnTo>
                <a:close/>
              </a:path>
              <a:path w="497204" h="291465">
                <a:moveTo>
                  <a:pt x="413893" y="0"/>
                </a:moveTo>
                <a:lnTo>
                  <a:pt x="82905" y="0"/>
                </a:lnTo>
                <a:lnTo>
                  <a:pt x="82905" y="106603"/>
                </a:lnTo>
                <a:lnTo>
                  <a:pt x="413893" y="106603"/>
                </a:lnTo>
                <a:lnTo>
                  <a:pt x="41389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629649" y="4188756"/>
            <a:ext cx="651798" cy="374741"/>
          </a:xfrm>
          <a:custGeom>
            <a:avLst/>
            <a:gdLst/>
            <a:ahLst/>
            <a:cxnLst/>
            <a:rect l="l" t="t" r="r" b="b"/>
            <a:pathLst>
              <a:path w="497204" h="291464">
                <a:moveTo>
                  <a:pt x="496811" y="106603"/>
                </a:moveTo>
                <a:lnTo>
                  <a:pt x="0" y="106603"/>
                </a:lnTo>
                <a:lnTo>
                  <a:pt x="248399" y="290906"/>
                </a:lnTo>
                <a:lnTo>
                  <a:pt x="496811" y="106603"/>
                </a:lnTo>
                <a:close/>
              </a:path>
              <a:path w="497204" h="291464">
                <a:moveTo>
                  <a:pt x="413893" y="0"/>
                </a:moveTo>
                <a:lnTo>
                  <a:pt x="82905" y="0"/>
                </a:lnTo>
                <a:lnTo>
                  <a:pt x="82905" y="106603"/>
                </a:lnTo>
                <a:lnTo>
                  <a:pt x="413893" y="106603"/>
                </a:lnTo>
                <a:lnTo>
                  <a:pt x="41389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474476" y="3286178"/>
            <a:ext cx="399570" cy="374741"/>
          </a:xfrm>
          <a:custGeom>
            <a:avLst/>
            <a:gdLst/>
            <a:ahLst/>
            <a:cxnLst/>
            <a:rect l="l" t="t" r="r" b="b"/>
            <a:pathLst>
              <a:path w="304800" h="291464">
                <a:moveTo>
                  <a:pt x="304812" y="106603"/>
                </a:moveTo>
                <a:lnTo>
                  <a:pt x="0" y="106603"/>
                </a:lnTo>
                <a:lnTo>
                  <a:pt x="152399" y="290906"/>
                </a:lnTo>
                <a:lnTo>
                  <a:pt x="304812" y="106603"/>
                </a:lnTo>
                <a:close/>
              </a:path>
              <a:path w="304800" h="291464">
                <a:moveTo>
                  <a:pt x="253936" y="0"/>
                </a:moveTo>
                <a:lnTo>
                  <a:pt x="50863" y="0"/>
                </a:lnTo>
                <a:lnTo>
                  <a:pt x="50863" y="106603"/>
                </a:lnTo>
                <a:lnTo>
                  <a:pt x="253936" y="106603"/>
                </a:lnTo>
                <a:lnTo>
                  <a:pt x="25393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009751" y="3286178"/>
            <a:ext cx="399570" cy="374741"/>
          </a:xfrm>
          <a:custGeom>
            <a:avLst/>
            <a:gdLst/>
            <a:ahLst/>
            <a:cxnLst/>
            <a:rect l="l" t="t" r="r" b="b"/>
            <a:pathLst>
              <a:path w="304800" h="291464">
                <a:moveTo>
                  <a:pt x="304812" y="106603"/>
                </a:moveTo>
                <a:lnTo>
                  <a:pt x="0" y="106603"/>
                </a:lnTo>
                <a:lnTo>
                  <a:pt x="152399" y="290906"/>
                </a:lnTo>
                <a:lnTo>
                  <a:pt x="304812" y="106603"/>
                </a:lnTo>
                <a:close/>
              </a:path>
              <a:path w="304800" h="291464">
                <a:moveTo>
                  <a:pt x="253936" y="0"/>
                </a:moveTo>
                <a:lnTo>
                  <a:pt x="50863" y="0"/>
                </a:lnTo>
                <a:lnTo>
                  <a:pt x="50863" y="106603"/>
                </a:lnTo>
                <a:lnTo>
                  <a:pt x="253936" y="106603"/>
                </a:lnTo>
                <a:lnTo>
                  <a:pt x="25393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499578" y="3286178"/>
            <a:ext cx="399570" cy="374741"/>
          </a:xfrm>
          <a:custGeom>
            <a:avLst/>
            <a:gdLst/>
            <a:ahLst/>
            <a:cxnLst/>
            <a:rect l="l" t="t" r="r" b="b"/>
            <a:pathLst>
              <a:path w="304800" h="291464">
                <a:moveTo>
                  <a:pt x="304812" y="106603"/>
                </a:moveTo>
                <a:lnTo>
                  <a:pt x="0" y="106603"/>
                </a:lnTo>
                <a:lnTo>
                  <a:pt x="152399" y="290906"/>
                </a:lnTo>
                <a:lnTo>
                  <a:pt x="304812" y="106603"/>
                </a:lnTo>
                <a:close/>
              </a:path>
              <a:path w="304800" h="291464">
                <a:moveTo>
                  <a:pt x="253936" y="0"/>
                </a:moveTo>
                <a:lnTo>
                  <a:pt x="50863" y="0"/>
                </a:lnTo>
                <a:lnTo>
                  <a:pt x="50863" y="106603"/>
                </a:lnTo>
                <a:lnTo>
                  <a:pt x="253936" y="106603"/>
                </a:lnTo>
                <a:lnTo>
                  <a:pt x="25393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989390" y="3269850"/>
            <a:ext cx="400402" cy="374741"/>
          </a:xfrm>
          <a:custGeom>
            <a:avLst/>
            <a:gdLst/>
            <a:ahLst/>
            <a:cxnLst/>
            <a:rect l="l" t="t" r="r" b="b"/>
            <a:pathLst>
              <a:path w="305435" h="291464">
                <a:moveTo>
                  <a:pt x="304812" y="106603"/>
                </a:moveTo>
                <a:lnTo>
                  <a:pt x="0" y="106603"/>
                </a:lnTo>
                <a:lnTo>
                  <a:pt x="152400" y="290906"/>
                </a:lnTo>
                <a:lnTo>
                  <a:pt x="304812" y="106603"/>
                </a:lnTo>
                <a:close/>
              </a:path>
              <a:path w="305435" h="291464">
                <a:moveTo>
                  <a:pt x="253936" y="0"/>
                </a:moveTo>
                <a:lnTo>
                  <a:pt x="50863" y="0"/>
                </a:lnTo>
                <a:lnTo>
                  <a:pt x="50863" y="106603"/>
                </a:lnTo>
                <a:lnTo>
                  <a:pt x="253936" y="106603"/>
                </a:lnTo>
                <a:lnTo>
                  <a:pt x="25393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501242" y="3286178"/>
            <a:ext cx="400402" cy="374741"/>
          </a:xfrm>
          <a:custGeom>
            <a:avLst/>
            <a:gdLst/>
            <a:ahLst/>
            <a:cxnLst/>
            <a:rect l="l" t="t" r="r" b="b"/>
            <a:pathLst>
              <a:path w="305435" h="291464">
                <a:moveTo>
                  <a:pt x="304812" y="106603"/>
                </a:moveTo>
                <a:lnTo>
                  <a:pt x="0" y="106603"/>
                </a:lnTo>
                <a:lnTo>
                  <a:pt x="152400" y="290906"/>
                </a:lnTo>
                <a:lnTo>
                  <a:pt x="304812" y="106603"/>
                </a:lnTo>
                <a:close/>
              </a:path>
              <a:path w="305435" h="291464">
                <a:moveTo>
                  <a:pt x="253936" y="0"/>
                </a:moveTo>
                <a:lnTo>
                  <a:pt x="50863" y="0"/>
                </a:lnTo>
                <a:lnTo>
                  <a:pt x="50863" y="106603"/>
                </a:lnTo>
                <a:lnTo>
                  <a:pt x="253936" y="106603"/>
                </a:lnTo>
                <a:lnTo>
                  <a:pt x="25393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991067" y="3286178"/>
            <a:ext cx="400402" cy="374741"/>
          </a:xfrm>
          <a:custGeom>
            <a:avLst/>
            <a:gdLst/>
            <a:ahLst/>
            <a:cxnLst/>
            <a:rect l="l" t="t" r="r" b="b"/>
            <a:pathLst>
              <a:path w="305434" h="291464">
                <a:moveTo>
                  <a:pt x="304812" y="106603"/>
                </a:moveTo>
                <a:lnTo>
                  <a:pt x="0" y="106603"/>
                </a:lnTo>
                <a:lnTo>
                  <a:pt x="152400" y="290906"/>
                </a:lnTo>
                <a:lnTo>
                  <a:pt x="304812" y="106603"/>
                </a:lnTo>
                <a:close/>
              </a:path>
              <a:path w="305434" h="291464">
                <a:moveTo>
                  <a:pt x="253936" y="0"/>
                </a:moveTo>
                <a:lnTo>
                  <a:pt x="50863" y="0"/>
                </a:lnTo>
                <a:lnTo>
                  <a:pt x="50863" y="106603"/>
                </a:lnTo>
                <a:lnTo>
                  <a:pt x="253936" y="106603"/>
                </a:lnTo>
                <a:lnTo>
                  <a:pt x="25393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497216" y="5468794"/>
            <a:ext cx="399570" cy="374741"/>
          </a:xfrm>
          <a:custGeom>
            <a:avLst/>
            <a:gdLst/>
            <a:ahLst/>
            <a:cxnLst/>
            <a:rect l="l" t="t" r="r" b="b"/>
            <a:pathLst>
              <a:path w="304800" h="291464">
                <a:moveTo>
                  <a:pt x="304812" y="106603"/>
                </a:moveTo>
                <a:lnTo>
                  <a:pt x="0" y="106603"/>
                </a:lnTo>
                <a:lnTo>
                  <a:pt x="152399" y="290906"/>
                </a:lnTo>
                <a:lnTo>
                  <a:pt x="304812" y="106603"/>
                </a:lnTo>
                <a:close/>
              </a:path>
              <a:path w="304800" h="291464">
                <a:moveTo>
                  <a:pt x="253936" y="0"/>
                </a:moveTo>
                <a:lnTo>
                  <a:pt x="50863" y="0"/>
                </a:lnTo>
                <a:lnTo>
                  <a:pt x="50863" y="106603"/>
                </a:lnTo>
                <a:lnTo>
                  <a:pt x="253936" y="106603"/>
                </a:lnTo>
                <a:lnTo>
                  <a:pt x="25393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7032494" y="5468794"/>
            <a:ext cx="399570" cy="374741"/>
          </a:xfrm>
          <a:custGeom>
            <a:avLst/>
            <a:gdLst/>
            <a:ahLst/>
            <a:cxnLst/>
            <a:rect l="l" t="t" r="r" b="b"/>
            <a:pathLst>
              <a:path w="304800" h="291464">
                <a:moveTo>
                  <a:pt x="304812" y="106603"/>
                </a:moveTo>
                <a:lnTo>
                  <a:pt x="0" y="106603"/>
                </a:lnTo>
                <a:lnTo>
                  <a:pt x="152399" y="290906"/>
                </a:lnTo>
                <a:lnTo>
                  <a:pt x="304812" y="106603"/>
                </a:lnTo>
                <a:close/>
              </a:path>
              <a:path w="304800" h="291464">
                <a:moveTo>
                  <a:pt x="253936" y="0"/>
                </a:moveTo>
                <a:lnTo>
                  <a:pt x="50863" y="0"/>
                </a:lnTo>
                <a:lnTo>
                  <a:pt x="50863" y="106603"/>
                </a:lnTo>
                <a:lnTo>
                  <a:pt x="253936" y="106603"/>
                </a:lnTo>
                <a:lnTo>
                  <a:pt x="25393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522304" y="5468794"/>
            <a:ext cx="399570" cy="374741"/>
          </a:xfrm>
          <a:custGeom>
            <a:avLst/>
            <a:gdLst/>
            <a:ahLst/>
            <a:cxnLst/>
            <a:rect l="l" t="t" r="r" b="b"/>
            <a:pathLst>
              <a:path w="304800" h="291464">
                <a:moveTo>
                  <a:pt x="304812" y="106603"/>
                </a:moveTo>
                <a:lnTo>
                  <a:pt x="0" y="106603"/>
                </a:lnTo>
                <a:lnTo>
                  <a:pt x="152399" y="290906"/>
                </a:lnTo>
                <a:lnTo>
                  <a:pt x="304812" y="106603"/>
                </a:lnTo>
                <a:close/>
              </a:path>
              <a:path w="304800" h="291464">
                <a:moveTo>
                  <a:pt x="253936" y="0"/>
                </a:moveTo>
                <a:lnTo>
                  <a:pt x="50863" y="0"/>
                </a:lnTo>
                <a:lnTo>
                  <a:pt x="50863" y="106603"/>
                </a:lnTo>
                <a:lnTo>
                  <a:pt x="253936" y="106603"/>
                </a:lnTo>
                <a:lnTo>
                  <a:pt x="25393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012115" y="5452465"/>
            <a:ext cx="400402" cy="374741"/>
          </a:xfrm>
          <a:custGeom>
            <a:avLst/>
            <a:gdLst/>
            <a:ahLst/>
            <a:cxnLst/>
            <a:rect l="l" t="t" r="r" b="b"/>
            <a:pathLst>
              <a:path w="305435" h="291464">
                <a:moveTo>
                  <a:pt x="304812" y="106603"/>
                </a:moveTo>
                <a:lnTo>
                  <a:pt x="0" y="106603"/>
                </a:lnTo>
                <a:lnTo>
                  <a:pt x="152400" y="290906"/>
                </a:lnTo>
                <a:lnTo>
                  <a:pt x="304812" y="106603"/>
                </a:lnTo>
                <a:close/>
              </a:path>
              <a:path w="305435" h="291464">
                <a:moveTo>
                  <a:pt x="253936" y="0"/>
                </a:moveTo>
                <a:lnTo>
                  <a:pt x="50863" y="0"/>
                </a:lnTo>
                <a:lnTo>
                  <a:pt x="50863" y="106603"/>
                </a:lnTo>
                <a:lnTo>
                  <a:pt x="253936" y="106603"/>
                </a:lnTo>
                <a:lnTo>
                  <a:pt x="25393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523985" y="5468794"/>
            <a:ext cx="400402" cy="374741"/>
          </a:xfrm>
          <a:custGeom>
            <a:avLst/>
            <a:gdLst/>
            <a:ahLst/>
            <a:cxnLst/>
            <a:rect l="l" t="t" r="r" b="b"/>
            <a:pathLst>
              <a:path w="305435" h="291464">
                <a:moveTo>
                  <a:pt x="304812" y="106603"/>
                </a:moveTo>
                <a:lnTo>
                  <a:pt x="0" y="106603"/>
                </a:lnTo>
                <a:lnTo>
                  <a:pt x="152400" y="290906"/>
                </a:lnTo>
                <a:lnTo>
                  <a:pt x="304812" y="106603"/>
                </a:lnTo>
                <a:close/>
              </a:path>
              <a:path w="305435" h="291464">
                <a:moveTo>
                  <a:pt x="253936" y="0"/>
                </a:moveTo>
                <a:lnTo>
                  <a:pt x="50863" y="0"/>
                </a:lnTo>
                <a:lnTo>
                  <a:pt x="50863" y="106603"/>
                </a:lnTo>
                <a:lnTo>
                  <a:pt x="253936" y="106603"/>
                </a:lnTo>
                <a:lnTo>
                  <a:pt x="25393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013799" y="5468794"/>
            <a:ext cx="400402" cy="374741"/>
          </a:xfrm>
          <a:custGeom>
            <a:avLst/>
            <a:gdLst/>
            <a:ahLst/>
            <a:cxnLst/>
            <a:rect l="l" t="t" r="r" b="b"/>
            <a:pathLst>
              <a:path w="305434" h="291464">
                <a:moveTo>
                  <a:pt x="304812" y="106603"/>
                </a:moveTo>
                <a:lnTo>
                  <a:pt x="0" y="106603"/>
                </a:lnTo>
                <a:lnTo>
                  <a:pt x="152400" y="290906"/>
                </a:lnTo>
                <a:lnTo>
                  <a:pt x="304812" y="106603"/>
                </a:lnTo>
                <a:close/>
              </a:path>
              <a:path w="305434" h="291464">
                <a:moveTo>
                  <a:pt x="253936" y="0"/>
                </a:moveTo>
                <a:lnTo>
                  <a:pt x="50863" y="0"/>
                </a:lnTo>
                <a:lnTo>
                  <a:pt x="50863" y="106603"/>
                </a:lnTo>
                <a:lnTo>
                  <a:pt x="253936" y="106603"/>
                </a:lnTo>
                <a:lnTo>
                  <a:pt x="25393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7136266" y="1921513"/>
            <a:ext cx="1736464" cy="764177"/>
          </a:xfrm>
          <a:custGeom>
            <a:avLst/>
            <a:gdLst/>
            <a:ahLst/>
            <a:cxnLst/>
            <a:rect l="l" t="t" r="r" b="b"/>
            <a:pathLst>
              <a:path w="1324609" h="594360">
                <a:moveTo>
                  <a:pt x="1070209" y="422706"/>
                </a:moveTo>
                <a:lnTo>
                  <a:pt x="1019492" y="422706"/>
                </a:lnTo>
                <a:lnTo>
                  <a:pt x="1171892" y="594309"/>
                </a:lnTo>
                <a:lnTo>
                  <a:pt x="1283437" y="468719"/>
                </a:lnTo>
                <a:lnTo>
                  <a:pt x="1069396" y="468719"/>
                </a:lnTo>
                <a:lnTo>
                  <a:pt x="1070209" y="422706"/>
                </a:lnTo>
                <a:close/>
              </a:path>
              <a:path w="1324609" h="594360">
                <a:moveTo>
                  <a:pt x="1265345" y="171894"/>
                </a:moveTo>
                <a:lnTo>
                  <a:pt x="971550" y="171894"/>
                </a:lnTo>
                <a:lnTo>
                  <a:pt x="1017354" y="179251"/>
                </a:lnTo>
                <a:lnTo>
                  <a:pt x="1047353" y="200572"/>
                </a:lnTo>
                <a:lnTo>
                  <a:pt x="1064692" y="232936"/>
                </a:lnTo>
                <a:lnTo>
                  <a:pt x="1072516" y="273420"/>
                </a:lnTo>
                <a:lnTo>
                  <a:pt x="1073971" y="319105"/>
                </a:lnTo>
                <a:lnTo>
                  <a:pt x="1072203" y="367068"/>
                </a:lnTo>
                <a:lnTo>
                  <a:pt x="1070356" y="414388"/>
                </a:lnTo>
                <a:lnTo>
                  <a:pt x="1069396" y="468719"/>
                </a:lnTo>
                <a:lnTo>
                  <a:pt x="1069503" y="465686"/>
                </a:lnTo>
                <a:lnTo>
                  <a:pt x="1070356" y="422706"/>
                </a:lnTo>
                <a:lnTo>
                  <a:pt x="1273429" y="422706"/>
                </a:lnTo>
                <a:lnTo>
                  <a:pt x="1273008" y="382474"/>
                </a:lnTo>
                <a:lnTo>
                  <a:pt x="1272926" y="367068"/>
                </a:lnTo>
                <a:lnTo>
                  <a:pt x="1273048" y="228472"/>
                </a:lnTo>
                <a:lnTo>
                  <a:pt x="1269845" y="189135"/>
                </a:lnTo>
                <a:lnTo>
                  <a:pt x="1265345" y="171894"/>
                </a:lnTo>
                <a:close/>
              </a:path>
              <a:path w="1324609" h="594360">
                <a:moveTo>
                  <a:pt x="1324305" y="422706"/>
                </a:moveTo>
                <a:lnTo>
                  <a:pt x="1070356" y="422706"/>
                </a:lnTo>
                <a:lnTo>
                  <a:pt x="1069503" y="465686"/>
                </a:lnTo>
                <a:lnTo>
                  <a:pt x="1069396" y="468719"/>
                </a:lnTo>
                <a:lnTo>
                  <a:pt x="1283437" y="468719"/>
                </a:lnTo>
                <a:lnTo>
                  <a:pt x="1324305" y="422706"/>
                </a:lnTo>
                <a:close/>
              </a:path>
              <a:path w="1324609" h="594360">
                <a:moveTo>
                  <a:pt x="1003300" y="0"/>
                </a:moveTo>
                <a:lnTo>
                  <a:pt x="3175" y="0"/>
                </a:lnTo>
                <a:lnTo>
                  <a:pt x="0" y="171894"/>
                </a:lnTo>
                <a:lnTo>
                  <a:pt x="778678" y="172675"/>
                </a:lnTo>
                <a:lnTo>
                  <a:pt x="1265345" y="171894"/>
                </a:lnTo>
                <a:lnTo>
                  <a:pt x="1243482" y="116079"/>
                </a:lnTo>
                <a:lnTo>
                  <a:pt x="1220281" y="83975"/>
                </a:lnTo>
                <a:lnTo>
                  <a:pt x="1190375" y="55898"/>
                </a:lnTo>
                <a:lnTo>
                  <a:pt x="1153744" y="32654"/>
                </a:lnTo>
                <a:lnTo>
                  <a:pt x="1110367" y="15051"/>
                </a:lnTo>
                <a:lnTo>
                  <a:pt x="1060226" y="3897"/>
                </a:lnTo>
                <a:lnTo>
                  <a:pt x="10033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696190" y="2316881"/>
            <a:ext cx="399570" cy="374741"/>
          </a:xfrm>
          <a:custGeom>
            <a:avLst/>
            <a:gdLst/>
            <a:ahLst/>
            <a:cxnLst/>
            <a:rect l="l" t="t" r="r" b="b"/>
            <a:pathLst>
              <a:path w="304800" h="291464">
                <a:moveTo>
                  <a:pt x="304812" y="106603"/>
                </a:moveTo>
                <a:lnTo>
                  <a:pt x="0" y="106603"/>
                </a:lnTo>
                <a:lnTo>
                  <a:pt x="152399" y="290906"/>
                </a:lnTo>
                <a:lnTo>
                  <a:pt x="304812" y="106603"/>
                </a:lnTo>
                <a:close/>
              </a:path>
              <a:path w="304800" h="291464">
                <a:moveTo>
                  <a:pt x="253936" y="0"/>
                </a:moveTo>
                <a:lnTo>
                  <a:pt x="50863" y="0"/>
                </a:lnTo>
                <a:lnTo>
                  <a:pt x="50863" y="106603"/>
                </a:lnTo>
                <a:lnTo>
                  <a:pt x="253936" y="106603"/>
                </a:lnTo>
                <a:lnTo>
                  <a:pt x="25393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452379" y="2300552"/>
            <a:ext cx="399570" cy="374741"/>
          </a:xfrm>
          <a:custGeom>
            <a:avLst/>
            <a:gdLst/>
            <a:ahLst/>
            <a:cxnLst/>
            <a:rect l="l" t="t" r="r" b="b"/>
            <a:pathLst>
              <a:path w="304800" h="291464">
                <a:moveTo>
                  <a:pt x="304812" y="106603"/>
                </a:moveTo>
                <a:lnTo>
                  <a:pt x="0" y="106603"/>
                </a:lnTo>
                <a:lnTo>
                  <a:pt x="152399" y="290906"/>
                </a:lnTo>
                <a:lnTo>
                  <a:pt x="304812" y="106603"/>
                </a:lnTo>
                <a:close/>
              </a:path>
              <a:path w="304800" h="291464">
                <a:moveTo>
                  <a:pt x="253936" y="0"/>
                </a:moveTo>
                <a:lnTo>
                  <a:pt x="50863" y="0"/>
                </a:lnTo>
                <a:lnTo>
                  <a:pt x="50863" y="106603"/>
                </a:lnTo>
                <a:lnTo>
                  <a:pt x="253936" y="106603"/>
                </a:lnTo>
                <a:lnTo>
                  <a:pt x="25393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3964235" y="2316881"/>
            <a:ext cx="400402" cy="374741"/>
          </a:xfrm>
          <a:custGeom>
            <a:avLst/>
            <a:gdLst/>
            <a:ahLst/>
            <a:cxnLst/>
            <a:rect l="l" t="t" r="r" b="b"/>
            <a:pathLst>
              <a:path w="305435" h="291464">
                <a:moveTo>
                  <a:pt x="304812" y="106603"/>
                </a:moveTo>
                <a:lnTo>
                  <a:pt x="0" y="106603"/>
                </a:lnTo>
                <a:lnTo>
                  <a:pt x="152400" y="290906"/>
                </a:lnTo>
                <a:lnTo>
                  <a:pt x="304812" y="106603"/>
                </a:lnTo>
                <a:close/>
              </a:path>
              <a:path w="305435" h="291464">
                <a:moveTo>
                  <a:pt x="253936" y="0"/>
                </a:moveTo>
                <a:lnTo>
                  <a:pt x="50863" y="0"/>
                </a:lnTo>
                <a:lnTo>
                  <a:pt x="50863" y="106603"/>
                </a:lnTo>
                <a:lnTo>
                  <a:pt x="253936" y="106603"/>
                </a:lnTo>
                <a:lnTo>
                  <a:pt x="25393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2770385" y="2316881"/>
            <a:ext cx="400402" cy="374741"/>
          </a:xfrm>
          <a:custGeom>
            <a:avLst/>
            <a:gdLst/>
            <a:ahLst/>
            <a:cxnLst/>
            <a:rect l="l" t="t" r="r" b="b"/>
            <a:pathLst>
              <a:path w="305435" h="291464">
                <a:moveTo>
                  <a:pt x="304812" y="106603"/>
                </a:moveTo>
                <a:lnTo>
                  <a:pt x="0" y="106603"/>
                </a:lnTo>
                <a:lnTo>
                  <a:pt x="152400" y="290906"/>
                </a:lnTo>
                <a:lnTo>
                  <a:pt x="304812" y="106603"/>
                </a:lnTo>
                <a:close/>
              </a:path>
              <a:path w="305435" h="291464">
                <a:moveTo>
                  <a:pt x="253936" y="0"/>
                </a:moveTo>
                <a:lnTo>
                  <a:pt x="50863" y="0"/>
                </a:lnTo>
                <a:lnTo>
                  <a:pt x="50863" y="106603"/>
                </a:lnTo>
                <a:lnTo>
                  <a:pt x="253936" y="106603"/>
                </a:lnTo>
                <a:lnTo>
                  <a:pt x="25393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022523" y="1916875"/>
            <a:ext cx="1736464" cy="764177"/>
          </a:xfrm>
          <a:custGeom>
            <a:avLst/>
            <a:gdLst/>
            <a:ahLst/>
            <a:cxnLst/>
            <a:rect l="l" t="t" r="r" b="b"/>
            <a:pathLst>
              <a:path w="1324610" h="594360">
                <a:moveTo>
                  <a:pt x="253949" y="422706"/>
                </a:moveTo>
                <a:lnTo>
                  <a:pt x="0" y="422706"/>
                </a:lnTo>
                <a:lnTo>
                  <a:pt x="152412" y="594309"/>
                </a:lnTo>
                <a:lnTo>
                  <a:pt x="263948" y="468719"/>
                </a:lnTo>
                <a:lnTo>
                  <a:pt x="254908" y="468719"/>
                </a:lnTo>
                <a:lnTo>
                  <a:pt x="254801" y="465686"/>
                </a:lnTo>
                <a:lnTo>
                  <a:pt x="253949" y="422706"/>
                </a:lnTo>
                <a:close/>
              </a:path>
              <a:path w="1324610" h="594360">
                <a:moveTo>
                  <a:pt x="1321130" y="0"/>
                </a:moveTo>
                <a:lnTo>
                  <a:pt x="321005" y="0"/>
                </a:lnTo>
                <a:lnTo>
                  <a:pt x="264079" y="3897"/>
                </a:lnTo>
                <a:lnTo>
                  <a:pt x="213937" y="15051"/>
                </a:lnTo>
                <a:lnTo>
                  <a:pt x="170560" y="32654"/>
                </a:lnTo>
                <a:lnTo>
                  <a:pt x="133929" y="55898"/>
                </a:lnTo>
                <a:lnTo>
                  <a:pt x="104023" y="83975"/>
                </a:lnTo>
                <a:lnTo>
                  <a:pt x="80822" y="116079"/>
                </a:lnTo>
                <a:lnTo>
                  <a:pt x="64308" y="151402"/>
                </a:lnTo>
                <a:lnTo>
                  <a:pt x="54459" y="189135"/>
                </a:lnTo>
                <a:lnTo>
                  <a:pt x="51257" y="228472"/>
                </a:lnTo>
                <a:lnTo>
                  <a:pt x="51378" y="367068"/>
                </a:lnTo>
                <a:lnTo>
                  <a:pt x="51296" y="382474"/>
                </a:lnTo>
                <a:lnTo>
                  <a:pt x="50876" y="422706"/>
                </a:lnTo>
                <a:lnTo>
                  <a:pt x="253949" y="422706"/>
                </a:lnTo>
                <a:lnTo>
                  <a:pt x="254801" y="465686"/>
                </a:lnTo>
                <a:lnTo>
                  <a:pt x="254908" y="468719"/>
                </a:lnTo>
                <a:lnTo>
                  <a:pt x="253949" y="414388"/>
                </a:lnTo>
                <a:lnTo>
                  <a:pt x="252106" y="367068"/>
                </a:lnTo>
                <a:lnTo>
                  <a:pt x="250340" y="319105"/>
                </a:lnTo>
                <a:lnTo>
                  <a:pt x="251797" y="273420"/>
                </a:lnTo>
                <a:lnTo>
                  <a:pt x="259622" y="232936"/>
                </a:lnTo>
                <a:lnTo>
                  <a:pt x="306955" y="179251"/>
                </a:lnTo>
                <a:lnTo>
                  <a:pt x="352755" y="171894"/>
                </a:lnTo>
                <a:lnTo>
                  <a:pt x="1324305" y="171894"/>
                </a:lnTo>
                <a:lnTo>
                  <a:pt x="1321130" y="0"/>
                </a:lnTo>
                <a:close/>
              </a:path>
              <a:path w="1324610" h="594360">
                <a:moveTo>
                  <a:pt x="304812" y="422706"/>
                </a:moveTo>
                <a:lnTo>
                  <a:pt x="254096" y="422706"/>
                </a:lnTo>
                <a:lnTo>
                  <a:pt x="254908" y="468719"/>
                </a:lnTo>
                <a:lnTo>
                  <a:pt x="263948" y="468719"/>
                </a:lnTo>
                <a:lnTo>
                  <a:pt x="304812" y="422706"/>
                </a:lnTo>
                <a:close/>
              </a:path>
              <a:path w="1324610" h="594360">
                <a:moveTo>
                  <a:pt x="1324305" y="171894"/>
                </a:moveTo>
                <a:lnTo>
                  <a:pt x="352755" y="171894"/>
                </a:lnTo>
                <a:lnTo>
                  <a:pt x="545626" y="172675"/>
                </a:lnTo>
                <a:lnTo>
                  <a:pt x="1324305" y="1718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>
            <a:spLocks noGrp="1"/>
          </p:cNvSpPr>
          <p:nvPr>
            <p:ph type="title"/>
          </p:nvPr>
        </p:nvSpPr>
        <p:spPr>
          <a:xfrm>
            <a:off x="2171747" y="-50692"/>
            <a:ext cx="5565674" cy="6001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511"/>
            <a:r>
              <a:rPr spc="-33" dirty="0"/>
              <a:t>Critical success</a:t>
            </a:r>
            <a:r>
              <a:rPr spc="-46" dirty="0"/>
              <a:t> </a:t>
            </a:r>
            <a:r>
              <a:rPr spc="-33" dirty="0"/>
              <a:t>factors</a:t>
            </a:r>
          </a:p>
        </p:txBody>
      </p:sp>
      <p:sp>
        <p:nvSpPr>
          <p:cNvPr id="39" name="object 39"/>
          <p:cNvSpPr/>
          <p:nvPr/>
        </p:nvSpPr>
        <p:spPr>
          <a:xfrm>
            <a:off x="8056741" y="2684388"/>
            <a:ext cx="1499219" cy="817245"/>
          </a:xfrm>
          <a:custGeom>
            <a:avLst/>
            <a:gdLst/>
            <a:ahLst/>
            <a:cxnLst/>
            <a:rect l="l" t="t" r="r" b="b"/>
            <a:pathLst>
              <a:path w="1143634" h="635635">
                <a:moveTo>
                  <a:pt x="0" y="635507"/>
                </a:moveTo>
                <a:lnTo>
                  <a:pt x="1143241" y="635507"/>
                </a:lnTo>
                <a:lnTo>
                  <a:pt x="1143241" y="0"/>
                </a:lnTo>
                <a:lnTo>
                  <a:pt x="0" y="0"/>
                </a:lnTo>
                <a:lnTo>
                  <a:pt x="0" y="635507"/>
                </a:lnTo>
                <a:close/>
              </a:path>
            </a:pathLst>
          </a:custGeom>
          <a:solidFill>
            <a:srgbClr val="000000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7984652" y="2689777"/>
            <a:ext cx="1379348" cy="624568"/>
          </a:xfrm>
          <a:custGeom>
            <a:avLst/>
            <a:gdLst/>
            <a:ahLst/>
            <a:cxnLst/>
            <a:rect l="l" t="t" r="r" b="b"/>
            <a:pathLst>
              <a:path w="1052195" h="485775">
                <a:moveTo>
                  <a:pt x="0" y="485305"/>
                </a:moveTo>
                <a:lnTo>
                  <a:pt x="1051991" y="485305"/>
                </a:lnTo>
                <a:lnTo>
                  <a:pt x="1051991" y="0"/>
                </a:lnTo>
                <a:lnTo>
                  <a:pt x="0" y="0"/>
                </a:lnTo>
                <a:lnTo>
                  <a:pt x="0" y="485305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569477" y="2679882"/>
            <a:ext cx="1487564" cy="817245"/>
          </a:xfrm>
          <a:custGeom>
            <a:avLst/>
            <a:gdLst/>
            <a:ahLst/>
            <a:cxnLst/>
            <a:rect l="l" t="t" r="r" b="b"/>
            <a:pathLst>
              <a:path w="1134745" h="635635">
                <a:moveTo>
                  <a:pt x="0" y="635507"/>
                </a:moveTo>
                <a:lnTo>
                  <a:pt x="1134516" y="635507"/>
                </a:lnTo>
                <a:lnTo>
                  <a:pt x="1134516" y="0"/>
                </a:lnTo>
                <a:lnTo>
                  <a:pt x="0" y="0"/>
                </a:lnTo>
                <a:lnTo>
                  <a:pt x="0" y="635507"/>
                </a:lnTo>
                <a:close/>
              </a:path>
            </a:pathLst>
          </a:custGeom>
          <a:solidFill>
            <a:srgbClr val="000000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485954" y="2685286"/>
            <a:ext cx="1379348" cy="624568"/>
          </a:xfrm>
          <a:custGeom>
            <a:avLst/>
            <a:gdLst/>
            <a:ahLst/>
            <a:cxnLst/>
            <a:rect l="l" t="t" r="r" b="b"/>
            <a:pathLst>
              <a:path w="1052195" h="485775">
                <a:moveTo>
                  <a:pt x="0" y="485305"/>
                </a:moveTo>
                <a:lnTo>
                  <a:pt x="1051991" y="485305"/>
                </a:lnTo>
                <a:lnTo>
                  <a:pt x="1051991" y="0"/>
                </a:lnTo>
                <a:lnTo>
                  <a:pt x="0" y="0"/>
                </a:lnTo>
                <a:lnTo>
                  <a:pt x="0" y="485305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070775" y="2679882"/>
            <a:ext cx="1499219" cy="817245"/>
          </a:xfrm>
          <a:custGeom>
            <a:avLst/>
            <a:gdLst/>
            <a:ahLst/>
            <a:cxnLst/>
            <a:rect l="l" t="t" r="r" b="b"/>
            <a:pathLst>
              <a:path w="1143635" h="635635">
                <a:moveTo>
                  <a:pt x="0" y="635507"/>
                </a:moveTo>
                <a:lnTo>
                  <a:pt x="1143241" y="635507"/>
                </a:lnTo>
                <a:lnTo>
                  <a:pt x="1143241" y="0"/>
                </a:lnTo>
                <a:lnTo>
                  <a:pt x="0" y="0"/>
                </a:lnTo>
                <a:lnTo>
                  <a:pt x="0" y="635507"/>
                </a:lnTo>
                <a:close/>
              </a:path>
            </a:pathLst>
          </a:custGeom>
          <a:solidFill>
            <a:srgbClr val="000000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4998686" y="2685286"/>
            <a:ext cx="1379348" cy="624568"/>
          </a:xfrm>
          <a:custGeom>
            <a:avLst/>
            <a:gdLst/>
            <a:ahLst/>
            <a:cxnLst/>
            <a:rect l="l" t="t" r="r" b="b"/>
            <a:pathLst>
              <a:path w="1052195" h="485775">
                <a:moveTo>
                  <a:pt x="0" y="485305"/>
                </a:moveTo>
                <a:lnTo>
                  <a:pt x="1051991" y="485305"/>
                </a:lnTo>
                <a:lnTo>
                  <a:pt x="1051991" y="0"/>
                </a:lnTo>
                <a:lnTo>
                  <a:pt x="0" y="0"/>
                </a:lnTo>
                <a:lnTo>
                  <a:pt x="0" y="485305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3577547" y="2675392"/>
            <a:ext cx="1493392" cy="817245"/>
          </a:xfrm>
          <a:custGeom>
            <a:avLst/>
            <a:gdLst/>
            <a:ahLst/>
            <a:cxnLst/>
            <a:rect l="l" t="t" r="r" b="b"/>
            <a:pathLst>
              <a:path w="1139189" h="635635">
                <a:moveTo>
                  <a:pt x="0" y="635507"/>
                </a:moveTo>
                <a:lnTo>
                  <a:pt x="1139063" y="635507"/>
                </a:lnTo>
                <a:lnTo>
                  <a:pt x="1139063" y="0"/>
                </a:lnTo>
                <a:lnTo>
                  <a:pt x="0" y="0"/>
                </a:lnTo>
                <a:lnTo>
                  <a:pt x="0" y="635507"/>
                </a:lnTo>
                <a:close/>
              </a:path>
            </a:pathLst>
          </a:custGeom>
          <a:solidFill>
            <a:srgbClr val="000000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3499981" y="2680780"/>
            <a:ext cx="1379348" cy="624568"/>
          </a:xfrm>
          <a:custGeom>
            <a:avLst/>
            <a:gdLst/>
            <a:ahLst/>
            <a:cxnLst/>
            <a:rect l="l" t="t" r="r" b="b"/>
            <a:pathLst>
              <a:path w="1052195" h="485775">
                <a:moveTo>
                  <a:pt x="0" y="485305"/>
                </a:moveTo>
                <a:lnTo>
                  <a:pt x="1051991" y="485305"/>
                </a:lnTo>
                <a:lnTo>
                  <a:pt x="1051991" y="0"/>
                </a:lnTo>
                <a:lnTo>
                  <a:pt x="0" y="0"/>
                </a:lnTo>
                <a:lnTo>
                  <a:pt x="0" y="485305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2078847" y="2679882"/>
            <a:ext cx="1499219" cy="817245"/>
          </a:xfrm>
          <a:custGeom>
            <a:avLst/>
            <a:gdLst/>
            <a:ahLst/>
            <a:cxnLst/>
            <a:rect l="l" t="t" r="r" b="b"/>
            <a:pathLst>
              <a:path w="1143635" h="635635">
                <a:moveTo>
                  <a:pt x="0" y="635507"/>
                </a:moveTo>
                <a:lnTo>
                  <a:pt x="1143241" y="635507"/>
                </a:lnTo>
                <a:lnTo>
                  <a:pt x="1143241" y="0"/>
                </a:lnTo>
                <a:lnTo>
                  <a:pt x="0" y="0"/>
                </a:lnTo>
                <a:lnTo>
                  <a:pt x="0" y="635507"/>
                </a:lnTo>
                <a:close/>
              </a:path>
            </a:pathLst>
          </a:custGeom>
          <a:solidFill>
            <a:srgbClr val="000000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2006757" y="2685286"/>
            <a:ext cx="1379348" cy="624568"/>
          </a:xfrm>
          <a:custGeom>
            <a:avLst/>
            <a:gdLst/>
            <a:ahLst/>
            <a:cxnLst/>
            <a:rect l="l" t="t" r="r" b="b"/>
            <a:pathLst>
              <a:path w="1052195" h="485775">
                <a:moveTo>
                  <a:pt x="0" y="485305"/>
                </a:moveTo>
                <a:lnTo>
                  <a:pt x="1051991" y="485305"/>
                </a:lnTo>
                <a:lnTo>
                  <a:pt x="1051991" y="0"/>
                </a:lnTo>
                <a:lnTo>
                  <a:pt x="0" y="0"/>
                </a:lnTo>
                <a:lnTo>
                  <a:pt x="0" y="485305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502541" y="2675392"/>
            <a:ext cx="1576637" cy="817245"/>
          </a:xfrm>
          <a:custGeom>
            <a:avLst/>
            <a:gdLst/>
            <a:ahLst/>
            <a:cxnLst/>
            <a:rect l="l" t="t" r="r" b="b"/>
            <a:pathLst>
              <a:path w="1202690" h="635635">
                <a:moveTo>
                  <a:pt x="0" y="0"/>
                </a:moveTo>
                <a:lnTo>
                  <a:pt x="1202436" y="0"/>
                </a:lnTo>
                <a:lnTo>
                  <a:pt x="1202436" y="635507"/>
                </a:lnTo>
                <a:lnTo>
                  <a:pt x="0" y="635507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08053" y="2680780"/>
            <a:ext cx="1379348" cy="624568"/>
          </a:xfrm>
          <a:custGeom>
            <a:avLst/>
            <a:gdLst/>
            <a:ahLst/>
            <a:cxnLst/>
            <a:rect l="l" t="t" r="r" b="b"/>
            <a:pathLst>
              <a:path w="1052195" h="485775">
                <a:moveTo>
                  <a:pt x="0" y="485305"/>
                </a:moveTo>
                <a:lnTo>
                  <a:pt x="1051991" y="485305"/>
                </a:lnTo>
                <a:lnTo>
                  <a:pt x="1051991" y="0"/>
                </a:lnTo>
                <a:lnTo>
                  <a:pt x="0" y="0"/>
                </a:lnTo>
                <a:lnTo>
                  <a:pt x="0" y="485305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08053" y="2680780"/>
            <a:ext cx="1379348" cy="624568"/>
          </a:xfrm>
          <a:custGeom>
            <a:avLst/>
            <a:gdLst/>
            <a:ahLst/>
            <a:cxnLst/>
            <a:rect l="l" t="t" r="r" b="b"/>
            <a:pathLst>
              <a:path w="1052195" h="485775">
                <a:moveTo>
                  <a:pt x="0" y="485305"/>
                </a:moveTo>
                <a:lnTo>
                  <a:pt x="1051991" y="485305"/>
                </a:lnTo>
                <a:lnTo>
                  <a:pt x="1051991" y="0"/>
                </a:lnTo>
                <a:lnTo>
                  <a:pt x="0" y="0"/>
                </a:lnTo>
                <a:lnTo>
                  <a:pt x="0" y="485305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2810825" y="1831581"/>
            <a:ext cx="4477680" cy="699679"/>
          </a:xfrm>
          <a:custGeom>
            <a:avLst/>
            <a:gdLst/>
            <a:ahLst/>
            <a:cxnLst/>
            <a:rect l="l" t="t" r="r" b="b"/>
            <a:pathLst>
              <a:path w="3415665" h="544194">
                <a:moveTo>
                  <a:pt x="0" y="0"/>
                </a:moveTo>
                <a:lnTo>
                  <a:pt x="3415283" y="0"/>
                </a:lnTo>
                <a:lnTo>
                  <a:pt x="3415283" y="544067"/>
                </a:lnTo>
                <a:lnTo>
                  <a:pt x="0" y="544067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816318" y="1836964"/>
            <a:ext cx="4278725" cy="504553"/>
          </a:xfrm>
          <a:custGeom>
            <a:avLst/>
            <a:gdLst/>
            <a:ahLst/>
            <a:cxnLst/>
            <a:rect l="l" t="t" r="r" b="b"/>
            <a:pathLst>
              <a:path w="3263900" h="392430">
                <a:moveTo>
                  <a:pt x="0" y="392302"/>
                </a:moveTo>
                <a:lnTo>
                  <a:pt x="3263303" y="392302"/>
                </a:lnTo>
                <a:lnTo>
                  <a:pt x="3263303" y="0"/>
                </a:lnTo>
                <a:lnTo>
                  <a:pt x="0" y="0"/>
                </a:lnTo>
                <a:lnTo>
                  <a:pt x="0" y="392302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816318" y="1836964"/>
            <a:ext cx="4278725" cy="504553"/>
          </a:xfrm>
          <a:custGeom>
            <a:avLst/>
            <a:gdLst/>
            <a:ahLst/>
            <a:cxnLst/>
            <a:rect l="l" t="t" r="r" b="b"/>
            <a:pathLst>
              <a:path w="3263900" h="392430">
                <a:moveTo>
                  <a:pt x="0" y="392302"/>
                </a:moveTo>
                <a:lnTo>
                  <a:pt x="3263303" y="392302"/>
                </a:lnTo>
                <a:lnTo>
                  <a:pt x="3263303" y="0"/>
                </a:lnTo>
                <a:lnTo>
                  <a:pt x="0" y="0"/>
                </a:lnTo>
                <a:lnTo>
                  <a:pt x="0" y="392302"/>
                </a:lnTo>
                <a:close/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818681" y="952156"/>
            <a:ext cx="4477680" cy="699679"/>
          </a:xfrm>
          <a:custGeom>
            <a:avLst/>
            <a:gdLst/>
            <a:ahLst/>
            <a:cxnLst/>
            <a:rect l="l" t="t" r="r" b="b"/>
            <a:pathLst>
              <a:path w="3415665" h="544194">
                <a:moveTo>
                  <a:pt x="0" y="0"/>
                </a:moveTo>
                <a:lnTo>
                  <a:pt x="3415284" y="0"/>
                </a:lnTo>
                <a:lnTo>
                  <a:pt x="3415284" y="544068"/>
                </a:lnTo>
                <a:lnTo>
                  <a:pt x="0" y="544068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824194" y="957542"/>
            <a:ext cx="4278725" cy="504553"/>
          </a:xfrm>
          <a:custGeom>
            <a:avLst/>
            <a:gdLst/>
            <a:ahLst/>
            <a:cxnLst/>
            <a:rect l="l" t="t" r="r" b="b"/>
            <a:pathLst>
              <a:path w="3263900" h="392430">
                <a:moveTo>
                  <a:pt x="0" y="392302"/>
                </a:moveTo>
                <a:lnTo>
                  <a:pt x="3263303" y="392302"/>
                </a:lnTo>
                <a:lnTo>
                  <a:pt x="3263303" y="0"/>
                </a:lnTo>
                <a:lnTo>
                  <a:pt x="0" y="0"/>
                </a:lnTo>
                <a:lnTo>
                  <a:pt x="0" y="392302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824194" y="957542"/>
            <a:ext cx="4278725" cy="504553"/>
          </a:xfrm>
          <a:custGeom>
            <a:avLst/>
            <a:gdLst/>
            <a:ahLst/>
            <a:cxnLst/>
            <a:rect l="l" t="t" r="r" b="b"/>
            <a:pathLst>
              <a:path w="3263900" h="392430">
                <a:moveTo>
                  <a:pt x="0" y="392302"/>
                </a:moveTo>
                <a:lnTo>
                  <a:pt x="3263303" y="392302"/>
                </a:lnTo>
                <a:lnTo>
                  <a:pt x="3263303" y="0"/>
                </a:lnTo>
                <a:lnTo>
                  <a:pt x="0" y="0"/>
                </a:lnTo>
                <a:lnTo>
                  <a:pt x="0" y="392302"/>
                </a:lnTo>
                <a:close/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 txBox="1"/>
          <p:nvPr/>
        </p:nvSpPr>
        <p:spPr>
          <a:xfrm>
            <a:off x="3339138" y="1073979"/>
            <a:ext cx="3204882" cy="2462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511"/>
            <a:r>
              <a:rPr sz="1600" spc="-7" dirty="0">
                <a:latin typeface="Arial"/>
                <a:cs typeface="Arial"/>
              </a:rPr>
              <a:t>Mission </a:t>
            </a:r>
            <a:r>
              <a:rPr sz="1600" dirty="0">
                <a:latin typeface="Arial"/>
                <a:cs typeface="Arial"/>
              </a:rPr>
              <a:t>/ </a:t>
            </a:r>
            <a:r>
              <a:rPr sz="1600" spc="-13" dirty="0">
                <a:latin typeface="Arial"/>
                <a:cs typeface="Arial"/>
              </a:rPr>
              <a:t>Vision </a:t>
            </a:r>
            <a:r>
              <a:rPr sz="1600" dirty="0">
                <a:latin typeface="Arial"/>
                <a:cs typeface="Arial"/>
              </a:rPr>
              <a:t>/ </a:t>
            </a:r>
            <a:r>
              <a:rPr sz="1600" spc="-26" dirty="0">
                <a:latin typeface="Arial"/>
                <a:cs typeface="Arial"/>
              </a:rPr>
              <a:t>Values </a:t>
            </a:r>
            <a:r>
              <a:rPr sz="1600" dirty="0">
                <a:latin typeface="Arial"/>
                <a:cs typeface="Arial"/>
              </a:rPr>
              <a:t>/</a:t>
            </a:r>
            <a:r>
              <a:rPr sz="1600" spc="46" dirty="0">
                <a:latin typeface="Arial"/>
                <a:cs typeface="Arial"/>
              </a:rPr>
              <a:t> </a:t>
            </a:r>
            <a:r>
              <a:rPr sz="1600" spc="-13" dirty="0">
                <a:latin typeface="Arial"/>
                <a:cs typeface="Arial"/>
              </a:rPr>
              <a:t>Principles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3419450" y="1935931"/>
            <a:ext cx="3043390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511"/>
            <a:r>
              <a:rPr sz="1600" spc="-13" dirty="0">
                <a:latin typeface="Arial"/>
                <a:cs typeface="Arial"/>
              </a:rPr>
              <a:t>Strategies (objectives </a:t>
            </a:r>
            <a:r>
              <a:rPr sz="1600" dirty="0">
                <a:latin typeface="Arial"/>
                <a:cs typeface="Arial"/>
              </a:rPr>
              <a:t>&amp;</a:t>
            </a:r>
            <a:r>
              <a:rPr sz="1600" spc="-13" dirty="0">
                <a:latin typeface="Arial"/>
                <a:cs typeface="Arial"/>
              </a:rPr>
              <a:t> initiatives)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854457" y="2758241"/>
            <a:ext cx="705908" cy="4280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843" marR="6605" indent="-88332">
              <a:lnSpc>
                <a:spcPct val="106900"/>
              </a:lnSpc>
            </a:pPr>
            <a:r>
              <a:rPr sz="1300" spc="-7" dirty="0">
                <a:latin typeface="Arial"/>
                <a:cs typeface="Arial"/>
              </a:rPr>
              <a:t>Fina</a:t>
            </a:r>
            <a:r>
              <a:rPr sz="1300" dirty="0">
                <a:latin typeface="Arial"/>
                <a:cs typeface="Arial"/>
              </a:rPr>
              <a:t>n</a:t>
            </a:r>
            <a:r>
              <a:rPr sz="1300" spc="13" dirty="0">
                <a:latin typeface="Arial"/>
                <a:cs typeface="Arial"/>
              </a:rPr>
              <a:t>c</a:t>
            </a:r>
            <a:r>
              <a:rPr sz="1300" spc="-7" dirty="0">
                <a:latin typeface="Arial"/>
                <a:cs typeface="Arial"/>
              </a:rPr>
              <a:t>ial  </a:t>
            </a:r>
            <a:r>
              <a:rPr sz="1300" dirty="0">
                <a:latin typeface="Arial"/>
                <a:cs typeface="Arial"/>
              </a:rPr>
              <a:t>results</a:t>
            </a:r>
          </a:p>
        </p:txBody>
      </p:sp>
      <p:sp>
        <p:nvSpPr>
          <p:cNvPr id="61" name="object 61"/>
          <p:cNvSpPr txBox="1"/>
          <p:nvPr/>
        </p:nvSpPr>
        <p:spPr>
          <a:xfrm>
            <a:off x="2078847" y="2685285"/>
            <a:ext cx="1307760" cy="502254"/>
          </a:xfrm>
          <a:prstGeom prst="rect">
            <a:avLst/>
          </a:prstGeom>
          <a:solidFill>
            <a:srgbClr val="D1D3D4"/>
          </a:solidFill>
        </p:spPr>
        <p:txBody>
          <a:bodyPr vert="horz" wrap="square" lIns="0" tIns="73471" rIns="0" bIns="0" rtlCol="0">
            <a:spAutoFit/>
          </a:bodyPr>
          <a:lstStyle/>
          <a:p>
            <a:pPr marL="199780" marR="252613" indent="56963">
              <a:lnSpc>
                <a:spcPct val="106900"/>
              </a:lnSpc>
              <a:spcBef>
                <a:spcPts val="579"/>
              </a:spcBef>
            </a:pPr>
            <a:r>
              <a:rPr sz="1300" dirty="0">
                <a:latin typeface="Arial"/>
                <a:cs typeface="Arial"/>
              </a:rPr>
              <a:t>Customer  </a:t>
            </a:r>
            <a:r>
              <a:rPr sz="1300" spc="7" dirty="0">
                <a:latin typeface="Arial"/>
                <a:cs typeface="Arial"/>
              </a:rPr>
              <a:t>s</a:t>
            </a:r>
            <a:r>
              <a:rPr sz="1300" spc="-20" dirty="0">
                <a:latin typeface="Arial"/>
                <a:cs typeface="Arial"/>
              </a:rPr>
              <a:t>a</a:t>
            </a:r>
            <a:r>
              <a:rPr sz="1300" spc="7" dirty="0">
                <a:latin typeface="Arial"/>
                <a:cs typeface="Arial"/>
              </a:rPr>
              <a:t>ti</a:t>
            </a:r>
            <a:r>
              <a:rPr sz="1300" dirty="0">
                <a:latin typeface="Arial"/>
                <a:cs typeface="Arial"/>
              </a:rPr>
              <a:t>s</a:t>
            </a:r>
            <a:r>
              <a:rPr sz="1300" spc="-7" dirty="0">
                <a:latin typeface="Arial"/>
                <a:cs typeface="Arial"/>
              </a:rPr>
              <a:t>fa</a:t>
            </a:r>
            <a:r>
              <a:rPr sz="1300" spc="13" dirty="0">
                <a:latin typeface="Arial"/>
                <a:cs typeface="Arial"/>
              </a:rPr>
              <a:t>c</a:t>
            </a:r>
            <a:r>
              <a:rPr sz="1300" spc="7" dirty="0">
                <a:latin typeface="Arial"/>
                <a:cs typeface="Arial"/>
              </a:rPr>
              <a:t>tio</a:t>
            </a:r>
            <a:r>
              <a:rPr sz="1300" spc="-7" dirty="0">
                <a:latin typeface="Arial"/>
                <a:cs typeface="Arial"/>
              </a:rPr>
              <a:t>n</a:t>
            </a:r>
            <a:endParaRPr sz="1300" dirty="0">
              <a:latin typeface="Arial"/>
              <a:cs typeface="Aria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3577548" y="2680781"/>
            <a:ext cx="1301931" cy="507258"/>
          </a:xfrm>
          <a:prstGeom prst="rect">
            <a:avLst/>
          </a:prstGeom>
          <a:solidFill>
            <a:srgbClr val="D1D3D4"/>
          </a:solidFill>
        </p:spPr>
        <p:txBody>
          <a:bodyPr vert="horz" wrap="square" lIns="0" tIns="78426" rIns="0" bIns="0" rtlCol="0">
            <a:spAutoFit/>
          </a:bodyPr>
          <a:lstStyle/>
          <a:p>
            <a:pPr marL="338468" marR="210511" indent="-186571">
              <a:lnSpc>
                <a:spcPct val="106900"/>
              </a:lnSpc>
              <a:spcBef>
                <a:spcPts val="618"/>
              </a:spcBef>
            </a:pPr>
            <a:r>
              <a:rPr sz="1300" spc="-7" dirty="0">
                <a:latin typeface="Arial"/>
                <a:cs typeface="Arial"/>
              </a:rPr>
              <a:t>Innovation</a:t>
            </a:r>
            <a:r>
              <a:rPr sz="1300" spc="-85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&amp;  learning</a:t>
            </a:r>
          </a:p>
        </p:txBody>
      </p:sp>
      <p:sp>
        <p:nvSpPr>
          <p:cNvPr id="63" name="object 63"/>
          <p:cNvSpPr txBox="1"/>
          <p:nvPr/>
        </p:nvSpPr>
        <p:spPr>
          <a:xfrm>
            <a:off x="5070772" y="2685285"/>
            <a:ext cx="1307760" cy="502254"/>
          </a:xfrm>
          <a:prstGeom prst="rect">
            <a:avLst/>
          </a:prstGeom>
          <a:solidFill>
            <a:srgbClr val="D1D3D4"/>
          </a:solidFill>
        </p:spPr>
        <p:txBody>
          <a:bodyPr vert="horz" wrap="square" lIns="0" tIns="73471" rIns="0" bIns="0" rtlCol="0">
            <a:spAutoFit/>
          </a:bodyPr>
          <a:lstStyle/>
          <a:p>
            <a:pPr marL="231149" marR="293890" indent="104018">
              <a:lnSpc>
                <a:spcPct val="106900"/>
              </a:lnSpc>
              <a:spcBef>
                <a:spcPts val="579"/>
              </a:spcBef>
            </a:pPr>
            <a:r>
              <a:rPr sz="1300" spc="-7" dirty="0">
                <a:latin typeface="Arial"/>
                <a:cs typeface="Arial"/>
              </a:rPr>
              <a:t>Internal  p</a:t>
            </a:r>
            <a:r>
              <a:rPr sz="1300" dirty="0">
                <a:latin typeface="Arial"/>
                <a:cs typeface="Arial"/>
              </a:rPr>
              <a:t>ro</a:t>
            </a:r>
            <a:r>
              <a:rPr sz="1300" spc="13" dirty="0">
                <a:latin typeface="Arial"/>
                <a:cs typeface="Arial"/>
              </a:rPr>
              <a:t>c</a:t>
            </a:r>
            <a:r>
              <a:rPr sz="1300" dirty="0">
                <a:latin typeface="Arial"/>
                <a:cs typeface="Arial"/>
              </a:rPr>
              <a:t>e</a:t>
            </a:r>
            <a:r>
              <a:rPr sz="1300" spc="7" dirty="0">
                <a:latin typeface="Arial"/>
                <a:cs typeface="Arial"/>
              </a:rPr>
              <a:t>s</a:t>
            </a:r>
            <a:r>
              <a:rPr sz="1300" dirty="0">
                <a:latin typeface="Arial"/>
                <a:cs typeface="Arial"/>
              </a:rPr>
              <a:t>s</a:t>
            </a:r>
            <a:r>
              <a:rPr sz="1300" spc="7" dirty="0">
                <a:latin typeface="Arial"/>
                <a:cs typeface="Arial"/>
              </a:rPr>
              <a:t>e</a:t>
            </a:r>
            <a:r>
              <a:rPr sz="1300" dirty="0">
                <a:latin typeface="Arial"/>
                <a:cs typeface="Arial"/>
              </a:rPr>
              <a:t>s</a:t>
            </a:r>
          </a:p>
        </p:txBody>
      </p:sp>
      <p:sp>
        <p:nvSpPr>
          <p:cNvPr id="64" name="object 64"/>
          <p:cNvSpPr txBox="1"/>
          <p:nvPr/>
        </p:nvSpPr>
        <p:spPr>
          <a:xfrm>
            <a:off x="6569474" y="2685285"/>
            <a:ext cx="1296104" cy="502254"/>
          </a:xfrm>
          <a:prstGeom prst="rect">
            <a:avLst/>
          </a:prstGeom>
          <a:solidFill>
            <a:srgbClr val="D1D3D4"/>
          </a:solidFill>
        </p:spPr>
        <p:txBody>
          <a:bodyPr vert="horz" wrap="square" lIns="0" tIns="73471" rIns="0" bIns="0" rtlCol="0">
            <a:spAutoFit/>
          </a:bodyPr>
          <a:lstStyle/>
          <a:p>
            <a:pPr marL="189873" marR="250964" indent="243532">
              <a:lnSpc>
                <a:spcPct val="106900"/>
              </a:lnSpc>
              <a:spcBef>
                <a:spcPts val="579"/>
              </a:spcBef>
            </a:pPr>
            <a:r>
              <a:rPr sz="1300" spc="7" dirty="0">
                <a:latin typeface="Arial"/>
                <a:cs typeface="Arial"/>
              </a:rPr>
              <a:t>Staff  s</a:t>
            </a:r>
            <a:r>
              <a:rPr sz="1300" spc="-20" dirty="0">
                <a:latin typeface="Arial"/>
                <a:cs typeface="Arial"/>
              </a:rPr>
              <a:t>a</a:t>
            </a:r>
            <a:r>
              <a:rPr sz="1300" spc="7" dirty="0">
                <a:latin typeface="Arial"/>
                <a:cs typeface="Arial"/>
              </a:rPr>
              <a:t>ti</a:t>
            </a:r>
            <a:r>
              <a:rPr sz="1300" dirty="0">
                <a:latin typeface="Arial"/>
                <a:cs typeface="Arial"/>
              </a:rPr>
              <a:t>s</a:t>
            </a:r>
            <a:r>
              <a:rPr sz="1300" spc="-7" dirty="0">
                <a:latin typeface="Arial"/>
                <a:cs typeface="Arial"/>
              </a:rPr>
              <a:t>fa</a:t>
            </a:r>
            <a:r>
              <a:rPr sz="1300" spc="13" dirty="0">
                <a:latin typeface="Arial"/>
                <a:cs typeface="Arial"/>
              </a:rPr>
              <a:t>c</a:t>
            </a:r>
            <a:r>
              <a:rPr sz="1300" spc="7" dirty="0">
                <a:latin typeface="Arial"/>
                <a:cs typeface="Arial"/>
              </a:rPr>
              <a:t>tio</a:t>
            </a:r>
            <a:r>
              <a:rPr sz="1300" spc="-7" dirty="0">
                <a:latin typeface="Arial"/>
                <a:cs typeface="Arial"/>
              </a:rPr>
              <a:t>n</a:t>
            </a:r>
            <a:endParaRPr sz="1300" dirty="0">
              <a:latin typeface="Arial"/>
              <a:cs typeface="Arial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8056744" y="2689775"/>
            <a:ext cx="1307760" cy="498088"/>
          </a:xfrm>
          <a:prstGeom prst="rect">
            <a:avLst/>
          </a:prstGeom>
          <a:solidFill>
            <a:srgbClr val="D1D3D4"/>
          </a:solidFill>
        </p:spPr>
        <p:txBody>
          <a:bodyPr vert="horz" wrap="square" lIns="0" tIns="69345" rIns="0" bIns="0" rtlCol="0">
            <a:spAutoFit/>
          </a:bodyPr>
          <a:lstStyle/>
          <a:p>
            <a:pPr marL="79252" marR="138690" indent="111447">
              <a:lnSpc>
                <a:spcPct val="106900"/>
              </a:lnSpc>
              <a:spcBef>
                <a:spcPts val="546"/>
              </a:spcBef>
            </a:pPr>
            <a:r>
              <a:rPr sz="1300" dirty="0">
                <a:latin typeface="Arial"/>
                <a:cs typeface="Arial"/>
              </a:rPr>
              <a:t>Community  &amp;</a:t>
            </a:r>
            <a:r>
              <a:rPr sz="1300" spc="-78" dirty="0">
                <a:latin typeface="Arial"/>
                <a:cs typeface="Arial"/>
              </a:rPr>
              <a:t> </a:t>
            </a:r>
            <a:r>
              <a:rPr sz="1300" spc="-7" dirty="0">
                <a:latin typeface="Arial"/>
                <a:cs typeface="Arial"/>
              </a:rPr>
              <a:t>environment</a:t>
            </a:r>
            <a:endParaRPr sz="1300" dirty="0">
              <a:latin typeface="Arial"/>
              <a:cs typeface="Arial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3388852" y="3790253"/>
            <a:ext cx="3104991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511"/>
            <a:r>
              <a:rPr sz="1600" spc="-13" dirty="0">
                <a:latin typeface="Arial"/>
                <a:cs typeface="Arial"/>
              </a:rPr>
              <a:t>Operational </a:t>
            </a:r>
            <a:r>
              <a:rPr sz="1600" spc="-7" dirty="0">
                <a:latin typeface="Arial"/>
                <a:cs typeface="Arial"/>
              </a:rPr>
              <a:t>critical success </a:t>
            </a:r>
            <a:r>
              <a:rPr sz="1600" spc="-13" dirty="0">
                <a:latin typeface="Arial"/>
                <a:cs typeface="Arial"/>
              </a:rPr>
              <a:t>factors</a:t>
            </a:r>
            <a:endParaRPr sz="1600" dirty="0">
              <a:latin typeface="Arial"/>
              <a:cs typeface="Arial"/>
            </a:endParaRPr>
          </a:p>
        </p:txBody>
      </p:sp>
      <p:graphicFrame>
        <p:nvGraphicFramePr>
          <p:cNvPr id="67" name="object 67"/>
          <p:cNvGraphicFramePr>
            <a:graphicFrameLocks noGrp="1"/>
          </p:cNvGraphicFramePr>
          <p:nvPr/>
        </p:nvGraphicFramePr>
        <p:xfrm>
          <a:off x="979263" y="4585557"/>
          <a:ext cx="8131892" cy="131144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939583"/>
                <a:gridCol w="192309"/>
              </a:tblGrid>
              <a:tr h="300200">
                <a:tc>
                  <a:txBody>
                    <a:bodyPr/>
                    <a:lstStyle/>
                    <a:p>
                      <a:pPr marR="13970"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500" spc="-25" dirty="0">
                          <a:latin typeface="Arial"/>
                          <a:cs typeface="Arial"/>
                        </a:rPr>
                        <a:t>Key </a:t>
                      </a:r>
                      <a:r>
                        <a:rPr sz="1500" spc="-10" dirty="0">
                          <a:latin typeface="Arial"/>
                          <a:cs typeface="Arial"/>
                        </a:rPr>
                        <a:t>result indicators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(max</a:t>
                      </a:r>
                      <a:r>
                        <a:rPr sz="1500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spc="-20" dirty="0">
                          <a:latin typeface="Arial"/>
                          <a:cs typeface="Arial"/>
                        </a:rPr>
                        <a:t>10)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T w="635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 rowSpan="3">
                  <a:txBody>
                    <a:bodyPr/>
                    <a:lstStyle/>
                    <a:p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6350">
                      <a:solidFill>
                        <a:srgbClr val="FFFFFF"/>
                      </a:solidFill>
                      <a:prstDash val="solid"/>
                    </a:lnT>
                    <a:solidFill>
                      <a:srgbClr val="000000"/>
                    </a:solidFill>
                  </a:tcPr>
                </a:tc>
              </a:tr>
              <a:tr h="470263">
                <a:tc>
                  <a:txBody>
                    <a:bodyPr/>
                    <a:lstStyle/>
                    <a:p>
                      <a:pPr marR="13970" algn="ctr">
                        <a:lnSpc>
                          <a:spcPct val="100000"/>
                        </a:lnSpc>
                      </a:pPr>
                      <a:r>
                        <a:rPr sz="1500" spc="-10" dirty="0">
                          <a:latin typeface="Arial"/>
                          <a:cs typeface="Arial"/>
                        </a:rPr>
                        <a:t>Result indicators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&amp; </a:t>
                      </a:r>
                      <a:r>
                        <a:rPr sz="1500" spc="-5" dirty="0">
                          <a:latin typeface="Arial"/>
                          <a:cs typeface="Arial"/>
                        </a:rPr>
                        <a:t>performance </a:t>
                      </a:r>
                      <a:r>
                        <a:rPr sz="1500" spc="-10" dirty="0">
                          <a:latin typeface="Arial"/>
                          <a:cs typeface="Arial"/>
                        </a:rPr>
                        <a:t>indicators </a:t>
                      </a:r>
                      <a:r>
                        <a:rPr sz="1500" spc="5" dirty="0">
                          <a:latin typeface="Arial"/>
                          <a:cs typeface="Arial"/>
                        </a:rPr>
                        <a:t>(80 </a:t>
                      </a:r>
                      <a:r>
                        <a:rPr sz="1500" spc="-10" dirty="0">
                          <a:latin typeface="Arial"/>
                          <a:cs typeface="Arial"/>
                        </a:rPr>
                        <a:t>or</a:t>
                      </a:r>
                      <a:r>
                        <a:rPr sz="1500" spc="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spc="-5" dirty="0">
                          <a:latin typeface="Arial"/>
                          <a:cs typeface="Arial"/>
                        </a:rPr>
                        <a:t>so)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T w="6350">
                      <a:solidFill>
                        <a:srgbClr val="FFFFFF"/>
                      </a:solidFill>
                      <a:prstDash val="solid"/>
                    </a:lnT>
                    <a:solidFill>
                      <a:srgbClr val="000000"/>
                    </a:solidFill>
                  </a:tcPr>
                </a:tc>
              </a:tr>
              <a:tr h="305850">
                <a:tc>
                  <a:txBody>
                    <a:bodyPr/>
                    <a:lstStyle/>
                    <a:p>
                      <a:pPr marR="13970" algn="ctr">
                        <a:lnSpc>
                          <a:spcPts val="1360"/>
                        </a:lnSpc>
                      </a:pPr>
                      <a:r>
                        <a:rPr sz="1500" spc="-25" dirty="0">
                          <a:latin typeface="Arial"/>
                          <a:cs typeface="Arial"/>
                        </a:rPr>
                        <a:t>Key </a:t>
                      </a:r>
                      <a:r>
                        <a:rPr sz="1500" spc="-5" dirty="0">
                          <a:latin typeface="Arial"/>
                          <a:cs typeface="Arial"/>
                        </a:rPr>
                        <a:t>performance </a:t>
                      </a:r>
                      <a:r>
                        <a:rPr sz="1500" spc="-10" dirty="0">
                          <a:latin typeface="Arial"/>
                          <a:cs typeface="Arial"/>
                        </a:rPr>
                        <a:t>indicators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(max</a:t>
                      </a:r>
                      <a:r>
                        <a:rPr sz="1500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spc="-20" dirty="0">
                          <a:latin typeface="Arial"/>
                          <a:cs typeface="Arial"/>
                        </a:rPr>
                        <a:t>10)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solidFill>
                      <a:srgbClr val="D1D3D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T w="6350">
                      <a:solidFill>
                        <a:srgbClr val="FFFFFF"/>
                      </a:solidFill>
                      <a:prstDash val="solid"/>
                    </a:lnT>
                    <a:solidFill>
                      <a:srgbClr val="000000"/>
                    </a:solidFill>
                  </a:tcPr>
                </a:tc>
              </a:tr>
              <a:tr h="235131">
                <a:tc gridSpan="2">
                  <a:txBody>
                    <a:bodyPr/>
                    <a:lstStyle/>
                    <a:p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68" name="object 68"/>
          <p:cNvSpPr txBox="1"/>
          <p:nvPr/>
        </p:nvSpPr>
        <p:spPr>
          <a:xfrm>
            <a:off x="854457" y="5968055"/>
            <a:ext cx="705908" cy="4280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843" marR="6605" indent="-88332">
              <a:lnSpc>
                <a:spcPct val="106900"/>
              </a:lnSpc>
            </a:pPr>
            <a:r>
              <a:rPr sz="1300" spc="-7" dirty="0">
                <a:latin typeface="Arial"/>
                <a:cs typeface="Arial"/>
              </a:rPr>
              <a:t>Fina</a:t>
            </a:r>
            <a:r>
              <a:rPr sz="1300" dirty="0">
                <a:latin typeface="Arial"/>
                <a:cs typeface="Arial"/>
              </a:rPr>
              <a:t>n</a:t>
            </a:r>
            <a:r>
              <a:rPr sz="1300" spc="13" dirty="0">
                <a:latin typeface="Arial"/>
                <a:cs typeface="Arial"/>
              </a:rPr>
              <a:t>c</a:t>
            </a:r>
            <a:r>
              <a:rPr sz="1300" spc="-7" dirty="0">
                <a:latin typeface="Arial"/>
                <a:cs typeface="Arial"/>
              </a:rPr>
              <a:t>ial  </a:t>
            </a:r>
            <a:r>
              <a:rPr sz="1300" dirty="0">
                <a:latin typeface="Arial"/>
                <a:cs typeface="Arial"/>
              </a:rPr>
              <a:t>results</a:t>
            </a:r>
          </a:p>
        </p:txBody>
      </p:sp>
      <p:sp>
        <p:nvSpPr>
          <p:cNvPr id="69" name="object 69"/>
          <p:cNvSpPr txBox="1"/>
          <p:nvPr/>
        </p:nvSpPr>
        <p:spPr>
          <a:xfrm>
            <a:off x="2101005" y="5853286"/>
            <a:ext cx="1307760" cy="544771"/>
          </a:xfrm>
          <a:prstGeom prst="rect">
            <a:avLst/>
          </a:prstGeom>
          <a:solidFill>
            <a:srgbClr val="D1D3D4"/>
          </a:solidFill>
        </p:spPr>
        <p:txBody>
          <a:bodyPr vert="horz" wrap="square" lIns="0" tIns="115576" rIns="0" bIns="0" rtlCol="0">
            <a:spAutoFit/>
          </a:bodyPr>
          <a:lstStyle/>
          <a:p>
            <a:pPr marL="177489" marR="274902" indent="56963">
              <a:lnSpc>
                <a:spcPct val="106900"/>
              </a:lnSpc>
              <a:spcBef>
                <a:spcPts val="910"/>
              </a:spcBef>
            </a:pPr>
            <a:r>
              <a:rPr sz="1300" dirty="0">
                <a:latin typeface="Arial"/>
                <a:cs typeface="Arial"/>
              </a:rPr>
              <a:t>Customer  </a:t>
            </a:r>
            <a:r>
              <a:rPr sz="1300" spc="7" dirty="0">
                <a:latin typeface="Arial"/>
                <a:cs typeface="Arial"/>
              </a:rPr>
              <a:t>s</a:t>
            </a:r>
            <a:r>
              <a:rPr sz="1300" spc="-20" dirty="0">
                <a:latin typeface="Arial"/>
                <a:cs typeface="Arial"/>
              </a:rPr>
              <a:t>a</a:t>
            </a:r>
            <a:r>
              <a:rPr sz="1300" spc="7" dirty="0">
                <a:latin typeface="Arial"/>
                <a:cs typeface="Arial"/>
              </a:rPr>
              <a:t>ti</a:t>
            </a:r>
            <a:r>
              <a:rPr sz="1300" dirty="0">
                <a:latin typeface="Arial"/>
                <a:cs typeface="Arial"/>
              </a:rPr>
              <a:t>s</a:t>
            </a:r>
            <a:r>
              <a:rPr sz="1300" spc="-7" dirty="0">
                <a:latin typeface="Arial"/>
                <a:cs typeface="Arial"/>
              </a:rPr>
              <a:t>fa</a:t>
            </a:r>
            <a:r>
              <a:rPr sz="1300" spc="13" dirty="0">
                <a:latin typeface="Arial"/>
                <a:cs typeface="Arial"/>
              </a:rPr>
              <a:t>c</a:t>
            </a:r>
            <a:r>
              <a:rPr sz="1300" spc="7" dirty="0">
                <a:latin typeface="Arial"/>
                <a:cs typeface="Arial"/>
              </a:rPr>
              <a:t>tio</a:t>
            </a:r>
            <a:r>
              <a:rPr sz="1300" spc="-7" dirty="0">
                <a:latin typeface="Arial"/>
                <a:cs typeface="Arial"/>
              </a:rPr>
              <a:t>n</a:t>
            </a:r>
            <a:endParaRPr sz="1300" dirty="0">
              <a:latin typeface="Arial"/>
              <a:cs typeface="Arial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3599708" y="5848782"/>
            <a:ext cx="1301931" cy="549772"/>
          </a:xfrm>
          <a:prstGeom prst="rect">
            <a:avLst/>
          </a:prstGeom>
          <a:solidFill>
            <a:srgbClr val="D1D3D4"/>
          </a:solidFill>
        </p:spPr>
        <p:txBody>
          <a:bodyPr vert="horz" wrap="square" lIns="0" tIns="120529" rIns="0" bIns="0" rtlCol="0">
            <a:spAutoFit/>
          </a:bodyPr>
          <a:lstStyle/>
          <a:p>
            <a:pPr marL="316178" marR="231976" indent="-186571">
              <a:lnSpc>
                <a:spcPct val="106900"/>
              </a:lnSpc>
              <a:spcBef>
                <a:spcPts val="949"/>
              </a:spcBef>
            </a:pPr>
            <a:r>
              <a:rPr sz="1300" spc="-7" dirty="0">
                <a:latin typeface="Arial"/>
                <a:cs typeface="Arial"/>
              </a:rPr>
              <a:t>Innovation</a:t>
            </a:r>
            <a:r>
              <a:rPr sz="1300" spc="-85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&amp;  learning</a:t>
            </a:r>
          </a:p>
        </p:txBody>
      </p:sp>
      <p:sp>
        <p:nvSpPr>
          <p:cNvPr id="71" name="object 71"/>
          <p:cNvSpPr txBox="1"/>
          <p:nvPr/>
        </p:nvSpPr>
        <p:spPr>
          <a:xfrm>
            <a:off x="5092932" y="5853286"/>
            <a:ext cx="1307760" cy="544771"/>
          </a:xfrm>
          <a:prstGeom prst="rect">
            <a:avLst/>
          </a:prstGeom>
          <a:solidFill>
            <a:srgbClr val="D1D3D4"/>
          </a:solidFill>
        </p:spPr>
        <p:txBody>
          <a:bodyPr vert="horz" wrap="square" lIns="0" tIns="115576" rIns="0" bIns="0" rtlCol="0">
            <a:spAutoFit/>
          </a:bodyPr>
          <a:lstStyle/>
          <a:p>
            <a:pPr marL="209686" marR="315354" indent="104018">
              <a:lnSpc>
                <a:spcPct val="106900"/>
              </a:lnSpc>
              <a:spcBef>
                <a:spcPts val="910"/>
              </a:spcBef>
            </a:pPr>
            <a:r>
              <a:rPr sz="1300" spc="-7" dirty="0">
                <a:latin typeface="Arial"/>
                <a:cs typeface="Arial"/>
              </a:rPr>
              <a:t>Internal  p</a:t>
            </a:r>
            <a:r>
              <a:rPr sz="1300" dirty="0">
                <a:latin typeface="Arial"/>
                <a:cs typeface="Arial"/>
              </a:rPr>
              <a:t>ro</a:t>
            </a:r>
            <a:r>
              <a:rPr sz="1300" spc="13" dirty="0">
                <a:latin typeface="Arial"/>
                <a:cs typeface="Arial"/>
              </a:rPr>
              <a:t>c</a:t>
            </a:r>
            <a:r>
              <a:rPr sz="1300" dirty="0">
                <a:latin typeface="Arial"/>
                <a:cs typeface="Arial"/>
              </a:rPr>
              <a:t>e</a:t>
            </a:r>
            <a:r>
              <a:rPr sz="1300" spc="7" dirty="0">
                <a:latin typeface="Arial"/>
                <a:cs typeface="Arial"/>
              </a:rPr>
              <a:t>s</a:t>
            </a:r>
            <a:r>
              <a:rPr sz="1300" dirty="0">
                <a:latin typeface="Arial"/>
                <a:cs typeface="Arial"/>
              </a:rPr>
              <a:t>s</a:t>
            </a:r>
            <a:r>
              <a:rPr sz="1300" spc="7" dirty="0">
                <a:latin typeface="Arial"/>
                <a:cs typeface="Arial"/>
              </a:rPr>
              <a:t>e</a:t>
            </a:r>
            <a:r>
              <a:rPr sz="1300" dirty="0">
                <a:latin typeface="Arial"/>
                <a:cs typeface="Arial"/>
              </a:rPr>
              <a:t>s</a:t>
            </a:r>
          </a:p>
        </p:txBody>
      </p:sp>
      <p:sp>
        <p:nvSpPr>
          <p:cNvPr id="72" name="object 72"/>
          <p:cNvSpPr txBox="1"/>
          <p:nvPr/>
        </p:nvSpPr>
        <p:spPr>
          <a:xfrm>
            <a:off x="6591638" y="5853286"/>
            <a:ext cx="1296104" cy="544771"/>
          </a:xfrm>
          <a:prstGeom prst="rect">
            <a:avLst/>
          </a:prstGeom>
          <a:solidFill>
            <a:srgbClr val="D1D3D4"/>
          </a:solidFill>
        </p:spPr>
        <p:txBody>
          <a:bodyPr vert="horz" wrap="square" lIns="0" tIns="115576" rIns="0" bIns="0" rtlCol="0">
            <a:spAutoFit/>
          </a:bodyPr>
          <a:lstStyle/>
          <a:p>
            <a:pPr marL="168408" marR="273252" indent="243532">
              <a:lnSpc>
                <a:spcPct val="106900"/>
              </a:lnSpc>
              <a:spcBef>
                <a:spcPts val="910"/>
              </a:spcBef>
            </a:pPr>
            <a:r>
              <a:rPr sz="1300" spc="7" dirty="0">
                <a:latin typeface="Arial"/>
                <a:cs typeface="Arial"/>
              </a:rPr>
              <a:t>Staff  s</a:t>
            </a:r>
            <a:r>
              <a:rPr sz="1300" spc="-20" dirty="0">
                <a:latin typeface="Arial"/>
                <a:cs typeface="Arial"/>
              </a:rPr>
              <a:t>a</a:t>
            </a:r>
            <a:r>
              <a:rPr sz="1300" spc="7" dirty="0">
                <a:latin typeface="Arial"/>
                <a:cs typeface="Arial"/>
              </a:rPr>
              <a:t>ti</a:t>
            </a:r>
            <a:r>
              <a:rPr sz="1300" dirty="0">
                <a:latin typeface="Arial"/>
                <a:cs typeface="Arial"/>
              </a:rPr>
              <a:t>s</a:t>
            </a:r>
            <a:r>
              <a:rPr sz="1300" spc="-7" dirty="0">
                <a:latin typeface="Arial"/>
                <a:cs typeface="Arial"/>
              </a:rPr>
              <a:t>fa</a:t>
            </a:r>
            <a:r>
              <a:rPr sz="1300" spc="13" dirty="0">
                <a:latin typeface="Arial"/>
                <a:cs typeface="Arial"/>
              </a:rPr>
              <a:t>c</a:t>
            </a:r>
            <a:r>
              <a:rPr sz="1300" spc="7" dirty="0">
                <a:latin typeface="Arial"/>
                <a:cs typeface="Arial"/>
              </a:rPr>
              <a:t>tio</a:t>
            </a:r>
            <a:r>
              <a:rPr sz="1300" spc="-7" dirty="0">
                <a:latin typeface="Arial"/>
                <a:cs typeface="Arial"/>
              </a:rPr>
              <a:t>n</a:t>
            </a:r>
            <a:endParaRPr sz="1300" dirty="0">
              <a:latin typeface="Arial"/>
              <a:cs typeface="Arial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8078900" y="5857781"/>
            <a:ext cx="1307760" cy="540601"/>
          </a:xfrm>
          <a:prstGeom prst="rect">
            <a:avLst/>
          </a:prstGeom>
          <a:solidFill>
            <a:srgbClr val="D1D3D4"/>
          </a:solidFill>
        </p:spPr>
        <p:txBody>
          <a:bodyPr vert="horz" wrap="square" lIns="0" tIns="111447" rIns="0" bIns="0" rtlCol="0">
            <a:spAutoFit/>
          </a:bodyPr>
          <a:lstStyle/>
          <a:p>
            <a:pPr marL="56963" marR="160979" indent="111447">
              <a:lnSpc>
                <a:spcPct val="106900"/>
              </a:lnSpc>
              <a:spcBef>
                <a:spcPts val="878"/>
              </a:spcBef>
            </a:pPr>
            <a:r>
              <a:rPr sz="1300" dirty="0">
                <a:latin typeface="Arial"/>
                <a:cs typeface="Arial"/>
              </a:rPr>
              <a:t>Community  &amp;</a:t>
            </a:r>
            <a:r>
              <a:rPr sz="1300" spc="-78" dirty="0">
                <a:latin typeface="Arial"/>
                <a:cs typeface="Arial"/>
              </a:rPr>
              <a:t> </a:t>
            </a:r>
            <a:r>
              <a:rPr sz="1300" spc="-7" dirty="0">
                <a:latin typeface="Arial"/>
                <a:cs typeface="Arial"/>
              </a:rPr>
              <a:t>environment</a:t>
            </a:r>
            <a:endParaRPr sz="13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514763" y="1207547"/>
            <a:ext cx="3974885" cy="105724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72413" y="351181"/>
            <a:ext cx="8969499" cy="6001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23278"/>
            <a:r>
              <a:rPr spc="-13" dirty="0"/>
              <a:t>The </a:t>
            </a:r>
            <a:r>
              <a:rPr spc="-39" dirty="0"/>
              <a:t>hierarchy </a:t>
            </a:r>
            <a:r>
              <a:rPr spc="-26" dirty="0"/>
              <a:t>of </a:t>
            </a:r>
            <a:r>
              <a:rPr spc="-33" dirty="0"/>
              <a:t>success</a:t>
            </a:r>
            <a:r>
              <a:rPr spc="20" dirty="0"/>
              <a:t> </a:t>
            </a:r>
            <a:r>
              <a:rPr spc="-33" dirty="0"/>
              <a:t>factors</a:t>
            </a:r>
          </a:p>
        </p:txBody>
      </p:sp>
      <p:sp>
        <p:nvSpPr>
          <p:cNvPr id="4" name="object 4"/>
          <p:cNvSpPr/>
          <p:nvPr/>
        </p:nvSpPr>
        <p:spPr>
          <a:xfrm>
            <a:off x="1812133" y="1415770"/>
            <a:ext cx="6322359" cy="4955721"/>
          </a:xfrm>
          <a:custGeom>
            <a:avLst/>
            <a:gdLst/>
            <a:ahLst/>
            <a:cxnLst/>
            <a:rect l="l" t="t" r="r" b="b"/>
            <a:pathLst>
              <a:path w="4822825" h="3854450">
                <a:moveTo>
                  <a:pt x="2411374" y="0"/>
                </a:moveTo>
                <a:lnTo>
                  <a:pt x="0" y="3854157"/>
                </a:lnTo>
                <a:lnTo>
                  <a:pt x="4822748" y="3854157"/>
                </a:lnTo>
                <a:lnTo>
                  <a:pt x="2411374" y="0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812133" y="1415770"/>
            <a:ext cx="6322359" cy="4955721"/>
          </a:xfrm>
          <a:custGeom>
            <a:avLst/>
            <a:gdLst/>
            <a:ahLst/>
            <a:cxnLst/>
            <a:rect l="l" t="t" r="r" b="b"/>
            <a:pathLst>
              <a:path w="4822825" h="3854450">
                <a:moveTo>
                  <a:pt x="2411374" y="0"/>
                </a:moveTo>
                <a:lnTo>
                  <a:pt x="0" y="3854157"/>
                </a:lnTo>
                <a:lnTo>
                  <a:pt x="4822748" y="3854157"/>
                </a:lnTo>
                <a:lnTo>
                  <a:pt x="2411374" y="0"/>
                </a:ln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634727" y="1845667"/>
            <a:ext cx="641808" cy="629465"/>
          </a:xfrm>
          <a:custGeom>
            <a:avLst/>
            <a:gdLst/>
            <a:ahLst/>
            <a:cxnLst/>
            <a:rect l="l" t="t" r="r" b="b"/>
            <a:pathLst>
              <a:path w="489585" h="489585">
                <a:moveTo>
                  <a:pt x="244538" y="0"/>
                </a:moveTo>
                <a:lnTo>
                  <a:pt x="195256" y="4968"/>
                </a:lnTo>
                <a:lnTo>
                  <a:pt x="149354" y="19217"/>
                </a:lnTo>
                <a:lnTo>
                  <a:pt x="107816" y="41764"/>
                </a:lnTo>
                <a:lnTo>
                  <a:pt x="71624" y="71624"/>
                </a:lnTo>
                <a:lnTo>
                  <a:pt x="41764" y="107816"/>
                </a:lnTo>
                <a:lnTo>
                  <a:pt x="19217" y="149354"/>
                </a:lnTo>
                <a:lnTo>
                  <a:pt x="4968" y="195256"/>
                </a:lnTo>
                <a:lnTo>
                  <a:pt x="0" y="244538"/>
                </a:lnTo>
                <a:lnTo>
                  <a:pt x="4968" y="293820"/>
                </a:lnTo>
                <a:lnTo>
                  <a:pt x="19217" y="339722"/>
                </a:lnTo>
                <a:lnTo>
                  <a:pt x="41764" y="381260"/>
                </a:lnTo>
                <a:lnTo>
                  <a:pt x="71624" y="417452"/>
                </a:lnTo>
                <a:lnTo>
                  <a:pt x="107816" y="447312"/>
                </a:lnTo>
                <a:lnTo>
                  <a:pt x="149354" y="469859"/>
                </a:lnTo>
                <a:lnTo>
                  <a:pt x="195256" y="484108"/>
                </a:lnTo>
                <a:lnTo>
                  <a:pt x="244538" y="489076"/>
                </a:lnTo>
                <a:lnTo>
                  <a:pt x="293820" y="484108"/>
                </a:lnTo>
                <a:lnTo>
                  <a:pt x="339722" y="469859"/>
                </a:lnTo>
                <a:lnTo>
                  <a:pt x="381260" y="447312"/>
                </a:lnTo>
                <a:lnTo>
                  <a:pt x="417452" y="417452"/>
                </a:lnTo>
                <a:lnTo>
                  <a:pt x="447312" y="381260"/>
                </a:lnTo>
                <a:lnTo>
                  <a:pt x="469859" y="339722"/>
                </a:lnTo>
                <a:lnTo>
                  <a:pt x="484108" y="293820"/>
                </a:lnTo>
                <a:lnTo>
                  <a:pt x="489076" y="244538"/>
                </a:lnTo>
                <a:lnTo>
                  <a:pt x="484108" y="195256"/>
                </a:lnTo>
                <a:lnTo>
                  <a:pt x="469859" y="149354"/>
                </a:lnTo>
                <a:lnTo>
                  <a:pt x="447312" y="107816"/>
                </a:lnTo>
                <a:lnTo>
                  <a:pt x="417452" y="71624"/>
                </a:lnTo>
                <a:lnTo>
                  <a:pt x="381260" y="41764"/>
                </a:lnTo>
                <a:lnTo>
                  <a:pt x="339722" y="19217"/>
                </a:lnTo>
                <a:lnTo>
                  <a:pt x="293820" y="4968"/>
                </a:lnTo>
                <a:lnTo>
                  <a:pt x="24453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634727" y="1845667"/>
            <a:ext cx="641808" cy="629465"/>
          </a:xfrm>
          <a:custGeom>
            <a:avLst/>
            <a:gdLst/>
            <a:ahLst/>
            <a:cxnLst/>
            <a:rect l="l" t="t" r="r" b="b"/>
            <a:pathLst>
              <a:path w="489585" h="489585">
                <a:moveTo>
                  <a:pt x="244538" y="489076"/>
                </a:moveTo>
                <a:lnTo>
                  <a:pt x="293820" y="484108"/>
                </a:lnTo>
                <a:lnTo>
                  <a:pt x="339722" y="469859"/>
                </a:lnTo>
                <a:lnTo>
                  <a:pt x="381260" y="447312"/>
                </a:lnTo>
                <a:lnTo>
                  <a:pt x="417452" y="417452"/>
                </a:lnTo>
                <a:lnTo>
                  <a:pt x="447312" y="381260"/>
                </a:lnTo>
                <a:lnTo>
                  <a:pt x="469859" y="339722"/>
                </a:lnTo>
                <a:lnTo>
                  <a:pt x="484108" y="293820"/>
                </a:lnTo>
                <a:lnTo>
                  <a:pt x="489076" y="244538"/>
                </a:lnTo>
                <a:lnTo>
                  <a:pt x="484108" y="195256"/>
                </a:lnTo>
                <a:lnTo>
                  <a:pt x="469859" y="149354"/>
                </a:lnTo>
                <a:lnTo>
                  <a:pt x="447312" y="107816"/>
                </a:lnTo>
                <a:lnTo>
                  <a:pt x="417452" y="71624"/>
                </a:lnTo>
                <a:lnTo>
                  <a:pt x="381260" y="41764"/>
                </a:lnTo>
                <a:lnTo>
                  <a:pt x="339722" y="19217"/>
                </a:lnTo>
                <a:lnTo>
                  <a:pt x="293820" y="4968"/>
                </a:lnTo>
                <a:lnTo>
                  <a:pt x="244538" y="0"/>
                </a:lnTo>
                <a:lnTo>
                  <a:pt x="195256" y="4968"/>
                </a:lnTo>
                <a:lnTo>
                  <a:pt x="149354" y="19217"/>
                </a:lnTo>
                <a:lnTo>
                  <a:pt x="107816" y="41764"/>
                </a:lnTo>
                <a:lnTo>
                  <a:pt x="71624" y="71624"/>
                </a:lnTo>
                <a:lnTo>
                  <a:pt x="41764" y="107816"/>
                </a:lnTo>
                <a:lnTo>
                  <a:pt x="19217" y="149354"/>
                </a:lnTo>
                <a:lnTo>
                  <a:pt x="4968" y="195256"/>
                </a:lnTo>
                <a:lnTo>
                  <a:pt x="0" y="244538"/>
                </a:lnTo>
                <a:lnTo>
                  <a:pt x="4968" y="293820"/>
                </a:lnTo>
                <a:lnTo>
                  <a:pt x="19217" y="339722"/>
                </a:lnTo>
                <a:lnTo>
                  <a:pt x="41764" y="381260"/>
                </a:lnTo>
                <a:lnTo>
                  <a:pt x="71624" y="417452"/>
                </a:lnTo>
                <a:lnTo>
                  <a:pt x="107816" y="447312"/>
                </a:lnTo>
                <a:lnTo>
                  <a:pt x="149354" y="469859"/>
                </a:lnTo>
                <a:lnTo>
                  <a:pt x="195256" y="484108"/>
                </a:lnTo>
                <a:lnTo>
                  <a:pt x="244538" y="489076"/>
                </a:lnTo>
                <a:close/>
              </a:path>
            </a:pathLst>
          </a:custGeom>
          <a:ln w="150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212747" y="2525787"/>
            <a:ext cx="641808" cy="629465"/>
          </a:xfrm>
          <a:custGeom>
            <a:avLst/>
            <a:gdLst/>
            <a:ahLst/>
            <a:cxnLst/>
            <a:rect l="l" t="t" r="r" b="b"/>
            <a:pathLst>
              <a:path w="489585" h="489585">
                <a:moveTo>
                  <a:pt x="244538" y="0"/>
                </a:moveTo>
                <a:lnTo>
                  <a:pt x="195256" y="4968"/>
                </a:lnTo>
                <a:lnTo>
                  <a:pt x="149354" y="19217"/>
                </a:lnTo>
                <a:lnTo>
                  <a:pt x="107816" y="41764"/>
                </a:lnTo>
                <a:lnTo>
                  <a:pt x="71624" y="71624"/>
                </a:lnTo>
                <a:lnTo>
                  <a:pt x="41764" y="107816"/>
                </a:lnTo>
                <a:lnTo>
                  <a:pt x="19217" y="149354"/>
                </a:lnTo>
                <a:lnTo>
                  <a:pt x="4968" y="195256"/>
                </a:lnTo>
                <a:lnTo>
                  <a:pt x="0" y="244538"/>
                </a:lnTo>
                <a:lnTo>
                  <a:pt x="4968" y="293820"/>
                </a:lnTo>
                <a:lnTo>
                  <a:pt x="19217" y="339722"/>
                </a:lnTo>
                <a:lnTo>
                  <a:pt x="41764" y="381260"/>
                </a:lnTo>
                <a:lnTo>
                  <a:pt x="71624" y="417452"/>
                </a:lnTo>
                <a:lnTo>
                  <a:pt x="107816" y="447312"/>
                </a:lnTo>
                <a:lnTo>
                  <a:pt x="149354" y="469859"/>
                </a:lnTo>
                <a:lnTo>
                  <a:pt x="195256" y="484108"/>
                </a:lnTo>
                <a:lnTo>
                  <a:pt x="244538" y="489077"/>
                </a:lnTo>
                <a:lnTo>
                  <a:pt x="293820" y="484108"/>
                </a:lnTo>
                <a:lnTo>
                  <a:pt x="339722" y="469859"/>
                </a:lnTo>
                <a:lnTo>
                  <a:pt x="381260" y="447312"/>
                </a:lnTo>
                <a:lnTo>
                  <a:pt x="417452" y="417452"/>
                </a:lnTo>
                <a:lnTo>
                  <a:pt x="447312" y="381260"/>
                </a:lnTo>
                <a:lnTo>
                  <a:pt x="469859" y="339722"/>
                </a:lnTo>
                <a:lnTo>
                  <a:pt x="484108" y="293820"/>
                </a:lnTo>
                <a:lnTo>
                  <a:pt x="489076" y="244538"/>
                </a:lnTo>
                <a:lnTo>
                  <a:pt x="484108" y="195256"/>
                </a:lnTo>
                <a:lnTo>
                  <a:pt x="469859" y="149354"/>
                </a:lnTo>
                <a:lnTo>
                  <a:pt x="447312" y="107816"/>
                </a:lnTo>
                <a:lnTo>
                  <a:pt x="417452" y="71624"/>
                </a:lnTo>
                <a:lnTo>
                  <a:pt x="381260" y="41764"/>
                </a:lnTo>
                <a:lnTo>
                  <a:pt x="339722" y="19217"/>
                </a:lnTo>
                <a:lnTo>
                  <a:pt x="293820" y="4968"/>
                </a:lnTo>
                <a:lnTo>
                  <a:pt x="24453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212747" y="2525787"/>
            <a:ext cx="641808" cy="629465"/>
          </a:xfrm>
          <a:custGeom>
            <a:avLst/>
            <a:gdLst/>
            <a:ahLst/>
            <a:cxnLst/>
            <a:rect l="l" t="t" r="r" b="b"/>
            <a:pathLst>
              <a:path w="489585" h="489585">
                <a:moveTo>
                  <a:pt x="244538" y="489077"/>
                </a:moveTo>
                <a:lnTo>
                  <a:pt x="293820" y="484108"/>
                </a:lnTo>
                <a:lnTo>
                  <a:pt x="339722" y="469859"/>
                </a:lnTo>
                <a:lnTo>
                  <a:pt x="381260" y="447312"/>
                </a:lnTo>
                <a:lnTo>
                  <a:pt x="417452" y="417452"/>
                </a:lnTo>
                <a:lnTo>
                  <a:pt x="447312" y="381260"/>
                </a:lnTo>
                <a:lnTo>
                  <a:pt x="469859" y="339722"/>
                </a:lnTo>
                <a:lnTo>
                  <a:pt x="484108" y="293820"/>
                </a:lnTo>
                <a:lnTo>
                  <a:pt x="489076" y="244538"/>
                </a:lnTo>
                <a:lnTo>
                  <a:pt x="484108" y="195256"/>
                </a:lnTo>
                <a:lnTo>
                  <a:pt x="469859" y="149354"/>
                </a:lnTo>
                <a:lnTo>
                  <a:pt x="447312" y="107816"/>
                </a:lnTo>
                <a:lnTo>
                  <a:pt x="417452" y="71624"/>
                </a:lnTo>
                <a:lnTo>
                  <a:pt x="381260" y="41764"/>
                </a:lnTo>
                <a:lnTo>
                  <a:pt x="339722" y="19217"/>
                </a:lnTo>
                <a:lnTo>
                  <a:pt x="293820" y="4968"/>
                </a:lnTo>
                <a:lnTo>
                  <a:pt x="244538" y="0"/>
                </a:lnTo>
                <a:lnTo>
                  <a:pt x="195256" y="4968"/>
                </a:lnTo>
                <a:lnTo>
                  <a:pt x="149354" y="19217"/>
                </a:lnTo>
                <a:lnTo>
                  <a:pt x="107816" y="41764"/>
                </a:lnTo>
                <a:lnTo>
                  <a:pt x="71624" y="71624"/>
                </a:lnTo>
                <a:lnTo>
                  <a:pt x="41764" y="107816"/>
                </a:lnTo>
                <a:lnTo>
                  <a:pt x="19217" y="149354"/>
                </a:lnTo>
                <a:lnTo>
                  <a:pt x="4968" y="195256"/>
                </a:lnTo>
                <a:lnTo>
                  <a:pt x="0" y="244538"/>
                </a:lnTo>
                <a:lnTo>
                  <a:pt x="4968" y="293820"/>
                </a:lnTo>
                <a:lnTo>
                  <a:pt x="19217" y="339722"/>
                </a:lnTo>
                <a:lnTo>
                  <a:pt x="41764" y="381260"/>
                </a:lnTo>
                <a:lnTo>
                  <a:pt x="71624" y="417452"/>
                </a:lnTo>
                <a:lnTo>
                  <a:pt x="107816" y="447312"/>
                </a:lnTo>
                <a:lnTo>
                  <a:pt x="149354" y="469859"/>
                </a:lnTo>
                <a:lnTo>
                  <a:pt x="195256" y="484108"/>
                </a:lnTo>
                <a:lnTo>
                  <a:pt x="244538" y="489077"/>
                </a:lnTo>
                <a:close/>
              </a:path>
            </a:pathLst>
          </a:custGeom>
          <a:ln w="150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078033" y="2525787"/>
            <a:ext cx="641808" cy="629465"/>
          </a:xfrm>
          <a:custGeom>
            <a:avLst/>
            <a:gdLst/>
            <a:ahLst/>
            <a:cxnLst/>
            <a:rect l="l" t="t" r="r" b="b"/>
            <a:pathLst>
              <a:path w="489585" h="489585">
                <a:moveTo>
                  <a:pt x="244538" y="0"/>
                </a:moveTo>
                <a:lnTo>
                  <a:pt x="195256" y="4968"/>
                </a:lnTo>
                <a:lnTo>
                  <a:pt x="149354" y="19217"/>
                </a:lnTo>
                <a:lnTo>
                  <a:pt x="107816" y="41764"/>
                </a:lnTo>
                <a:lnTo>
                  <a:pt x="71624" y="71624"/>
                </a:lnTo>
                <a:lnTo>
                  <a:pt x="41764" y="107816"/>
                </a:lnTo>
                <a:lnTo>
                  <a:pt x="19217" y="149354"/>
                </a:lnTo>
                <a:lnTo>
                  <a:pt x="4968" y="195256"/>
                </a:lnTo>
                <a:lnTo>
                  <a:pt x="0" y="244538"/>
                </a:lnTo>
                <a:lnTo>
                  <a:pt x="4968" y="293820"/>
                </a:lnTo>
                <a:lnTo>
                  <a:pt x="19217" y="339722"/>
                </a:lnTo>
                <a:lnTo>
                  <a:pt x="41764" y="381260"/>
                </a:lnTo>
                <a:lnTo>
                  <a:pt x="71624" y="417452"/>
                </a:lnTo>
                <a:lnTo>
                  <a:pt x="107816" y="447312"/>
                </a:lnTo>
                <a:lnTo>
                  <a:pt x="149354" y="469859"/>
                </a:lnTo>
                <a:lnTo>
                  <a:pt x="195256" y="484108"/>
                </a:lnTo>
                <a:lnTo>
                  <a:pt x="244538" y="489077"/>
                </a:lnTo>
                <a:lnTo>
                  <a:pt x="293820" y="484108"/>
                </a:lnTo>
                <a:lnTo>
                  <a:pt x="339722" y="469859"/>
                </a:lnTo>
                <a:lnTo>
                  <a:pt x="381260" y="447312"/>
                </a:lnTo>
                <a:lnTo>
                  <a:pt x="417452" y="417452"/>
                </a:lnTo>
                <a:lnTo>
                  <a:pt x="447312" y="381260"/>
                </a:lnTo>
                <a:lnTo>
                  <a:pt x="469859" y="339722"/>
                </a:lnTo>
                <a:lnTo>
                  <a:pt x="484108" y="293820"/>
                </a:lnTo>
                <a:lnTo>
                  <a:pt x="489076" y="244538"/>
                </a:lnTo>
                <a:lnTo>
                  <a:pt x="484108" y="195256"/>
                </a:lnTo>
                <a:lnTo>
                  <a:pt x="469859" y="149354"/>
                </a:lnTo>
                <a:lnTo>
                  <a:pt x="447312" y="107816"/>
                </a:lnTo>
                <a:lnTo>
                  <a:pt x="417452" y="71624"/>
                </a:lnTo>
                <a:lnTo>
                  <a:pt x="381260" y="41764"/>
                </a:lnTo>
                <a:lnTo>
                  <a:pt x="339722" y="19217"/>
                </a:lnTo>
                <a:lnTo>
                  <a:pt x="293820" y="4968"/>
                </a:lnTo>
                <a:lnTo>
                  <a:pt x="24453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078033" y="2525787"/>
            <a:ext cx="641808" cy="629465"/>
          </a:xfrm>
          <a:custGeom>
            <a:avLst/>
            <a:gdLst/>
            <a:ahLst/>
            <a:cxnLst/>
            <a:rect l="l" t="t" r="r" b="b"/>
            <a:pathLst>
              <a:path w="489585" h="489585">
                <a:moveTo>
                  <a:pt x="244538" y="489077"/>
                </a:moveTo>
                <a:lnTo>
                  <a:pt x="293820" y="484108"/>
                </a:lnTo>
                <a:lnTo>
                  <a:pt x="339722" y="469859"/>
                </a:lnTo>
                <a:lnTo>
                  <a:pt x="381260" y="447312"/>
                </a:lnTo>
                <a:lnTo>
                  <a:pt x="417452" y="417452"/>
                </a:lnTo>
                <a:lnTo>
                  <a:pt x="447312" y="381260"/>
                </a:lnTo>
                <a:lnTo>
                  <a:pt x="469859" y="339722"/>
                </a:lnTo>
                <a:lnTo>
                  <a:pt x="484108" y="293820"/>
                </a:lnTo>
                <a:lnTo>
                  <a:pt x="489076" y="244538"/>
                </a:lnTo>
                <a:lnTo>
                  <a:pt x="484108" y="195256"/>
                </a:lnTo>
                <a:lnTo>
                  <a:pt x="469859" y="149354"/>
                </a:lnTo>
                <a:lnTo>
                  <a:pt x="447312" y="107816"/>
                </a:lnTo>
                <a:lnTo>
                  <a:pt x="417452" y="71624"/>
                </a:lnTo>
                <a:lnTo>
                  <a:pt x="381260" y="41764"/>
                </a:lnTo>
                <a:lnTo>
                  <a:pt x="339722" y="19217"/>
                </a:lnTo>
                <a:lnTo>
                  <a:pt x="293820" y="4968"/>
                </a:lnTo>
                <a:lnTo>
                  <a:pt x="244538" y="0"/>
                </a:lnTo>
                <a:lnTo>
                  <a:pt x="195256" y="4968"/>
                </a:lnTo>
                <a:lnTo>
                  <a:pt x="149354" y="19217"/>
                </a:lnTo>
                <a:lnTo>
                  <a:pt x="107816" y="41764"/>
                </a:lnTo>
                <a:lnTo>
                  <a:pt x="71624" y="71624"/>
                </a:lnTo>
                <a:lnTo>
                  <a:pt x="41764" y="107816"/>
                </a:lnTo>
                <a:lnTo>
                  <a:pt x="19217" y="149354"/>
                </a:lnTo>
                <a:lnTo>
                  <a:pt x="4968" y="195256"/>
                </a:lnTo>
                <a:lnTo>
                  <a:pt x="0" y="244538"/>
                </a:lnTo>
                <a:lnTo>
                  <a:pt x="4968" y="293820"/>
                </a:lnTo>
                <a:lnTo>
                  <a:pt x="19217" y="339722"/>
                </a:lnTo>
                <a:lnTo>
                  <a:pt x="41764" y="381260"/>
                </a:lnTo>
                <a:lnTo>
                  <a:pt x="71624" y="417452"/>
                </a:lnTo>
                <a:lnTo>
                  <a:pt x="107816" y="447312"/>
                </a:lnTo>
                <a:lnTo>
                  <a:pt x="149354" y="469859"/>
                </a:lnTo>
                <a:lnTo>
                  <a:pt x="195256" y="484108"/>
                </a:lnTo>
                <a:lnTo>
                  <a:pt x="244538" y="489077"/>
                </a:lnTo>
                <a:close/>
              </a:path>
            </a:pathLst>
          </a:custGeom>
          <a:ln w="150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632529" y="3183026"/>
            <a:ext cx="641808" cy="629465"/>
          </a:xfrm>
          <a:custGeom>
            <a:avLst/>
            <a:gdLst/>
            <a:ahLst/>
            <a:cxnLst/>
            <a:rect l="l" t="t" r="r" b="b"/>
            <a:pathLst>
              <a:path w="489585" h="489585">
                <a:moveTo>
                  <a:pt x="244538" y="0"/>
                </a:moveTo>
                <a:lnTo>
                  <a:pt x="195256" y="4968"/>
                </a:lnTo>
                <a:lnTo>
                  <a:pt x="149354" y="19217"/>
                </a:lnTo>
                <a:lnTo>
                  <a:pt x="107816" y="41764"/>
                </a:lnTo>
                <a:lnTo>
                  <a:pt x="71624" y="71624"/>
                </a:lnTo>
                <a:lnTo>
                  <a:pt x="41764" y="107816"/>
                </a:lnTo>
                <a:lnTo>
                  <a:pt x="19217" y="149354"/>
                </a:lnTo>
                <a:lnTo>
                  <a:pt x="4968" y="195256"/>
                </a:lnTo>
                <a:lnTo>
                  <a:pt x="0" y="244538"/>
                </a:lnTo>
                <a:lnTo>
                  <a:pt x="4968" y="293820"/>
                </a:lnTo>
                <a:lnTo>
                  <a:pt x="19217" y="339722"/>
                </a:lnTo>
                <a:lnTo>
                  <a:pt x="41764" y="381260"/>
                </a:lnTo>
                <a:lnTo>
                  <a:pt x="71624" y="417452"/>
                </a:lnTo>
                <a:lnTo>
                  <a:pt x="107816" y="447312"/>
                </a:lnTo>
                <a:lnTo>
                  <a:pt x="149354" y="469859"/>
                </a:lnTo>
                <a:lnTo>
                  <a:pt x="195256" y="484108"/>
                </a:lnTo>
                <a:lnTo>
                  <a:pt x="244538" y="489076"/>
                </a:lnTo>
                <a:lnTo>
                  <a:pt x="293820" y="484108"/>
                </a:lnTo>
                <a:lnTo>
                  <a:pt x="339722" y="469859"/>
                </a:lnTo>
                <a:lnTo>
                  <a:pt x="381260" y="447312"/>
                </a:lnTo>
                <a:lnTo>
                  <a:pt x="417452" y="417452"/>
                </a:lnTo>
                <a:lnTo>
                  <a:pt x="447312" y="381260"/>
                </a:lnTo>
                <a:lnTo>
                  <a:pt x="469859" y="339722"/>
                </a:lnTo>
                <a:lnTo>
                  <a:pt x="484108" y="293820"/>
                </a:lnTo>
                <a:lnTo>
                  <a:pt x="489076" y="244538"/>
                </a:lnTo>
                <a:lnTo>
                  <a:pt x="484108" y="195256"/>
                </a:lnTo>
                <a:lnTo>
                  <a:pt x="469859" y="149354"/>
                </a:lnTo>
                <a:lnTo>
                  <a:pt x="447312" y="107816"/>
                </a:lnTo>
                <a:lnTo>
                  <a:pt x="417452" y="71624"/>
                </a:lnTo>
                <a:lnTo>
                  <a:pt x="381260" y="41764"/>
                </a:lnTo>
                <a:lnTo>
                  <a:pt x="339722" y="19217"/>
                </a:lnTo>
                <a:lnTo>
                  <a:pt x="293820" y="4968"/>
                </a:lnTo>
                <a:lnTo>
                  <a:pt x="24453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632529" y="3183026"/>
            <a:ext cx="641808" cy="629465"/>
          </a:xfrm>
          <a:custGeom>
            <a:avLst/>
            <a:gdLst/>
            <a:ahLst/>
            <a:cxnLst/>
            <a:rect l="l" t="t" r="r" b="b"/>
            <a:pathLst>
              <a:path w="489585" h="489585">
                <a:moveTo>
                  <a:pt x="244538" y="489076"/>
                </a:moveTo>
                <a:lnTo>
                  <a:pt x="293820" y="484108"/>
                </a:lnTo>
                <a:lnTo>
                  <a:pt x="339722" y="469859"/>
                </a:lnTo>
                <a:lnTo>
                  <a:pt x="381260" y="447312"/>
                </a:lnTo>
                <a:lnTo>
                  <a:pt x="417452" y="417452"/>
                </a:lnTo>
                <a:lnTo>
                  <a:pt x="447312" y="381260"/>
                </a:lnTo>
                <a:lnTo>
                  <a:pt x="469859" y="339722"/>
                </a:lnTo>
                <a:lnTo>
                  <a:pt x="484108" y="293820"/>
                </a:lnTo>
                <a:lnTo>
                  <a:pt x="489076" y="244538"/>
                </a:lnTo>
                <a:lnTo>
                  <a:pt x="484108" y="195256"/>
                </a:lnTo>
                <a:lnTo>
                  <a:pt x="469859" y="149354"/>
                </a:lnTo>
                <a:lnTo>
                  <a:pt x="447312" y="107816"/>
                </a:lnTo>
                <a:lnTo>
                  <a:pt x="417452" y="71624"/>
                </a:lnTo>
                <a:lnTo>
                  <a:pt x="381260" y="41764"/>
                </a:lnTo>
                <a:lnTo>
                  <a:pt x="339722" y="19217"/>
                </a:lnTo>
                <a:lnTo>
                  <a:pt x="293820" y="4968"/>
                </a:lnTo>
                <a:lnTo>
                  <a:pt x="244538" y="0"/>
                </a:lnTo>
                <a:lnTo>
                  <a:pt x="195256" y="4968"/>
                </a:lnTo>
                <a:lnTo>
                  <a:pt x="149354" y="19217"/>
                </a:lnTo>
                <a:lnTo>
                  <a:pt x="107816" y="41764"/>
                </a:lnTo>
                <a:lnTo>
                  <a:pt x="71624" y="71624"/>
                </a:lnTo>
                <a:lnTo>
                  <a:pt x="41764" y="107816"/>
                </a:lnTo>
                <a:lnTo>
                  <a:pt x="19217" y="149354"/>
                </a:lnTo>
                <a:lnTo>
                  <a:pt x="4968" y="195256"/>
                </a:lnTo>
                <a:lnTo>
                  <a:pt x="0" y="244538"/>
                </a:lnTo>
                <a:lnTo>
                  <a:pt x="4968" y="293820"/>
                </a:lnTo>
                <a:lnTo>
                  <a:pt x="19217" y="339722"/>
                </a:lnTo>
                <a:lnTo>
                  <a:pt x="41764" y="381260"/>
                </a:lnTo>
                <a:lnTo>
                  <a:pt x="71624" y="417452"/>
                </a:lnTo>
                <a:lnTo>
                  <a:pt x="107816" y="447312"/>
                </a:lnTo>
                <a:lnTo>
                  <a:pt x="149354" y="469859"/>
                </a:lnTo>
                <a:lnTo>
                  <a:pt x="195256" y="484108"/>
                </a:lnTo>
                <a:lnTo>
                  <a:pt x="244538" y="489076"/>
                </a:lnTo>
                <a:close/>
              </a:path>
            </a:pathLst>
          </a:custGeom>
          <a:ln w="150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513530" y="3185167"/>
            <a:ext cx="641808" cy="629465"/>
          </a:xfrm>
          <a:custGeom>
            <a:avLst/>
            <a:gdLst/>
            <a:ahLst/>
            <a:cxnLst/>
            <a:rect l="l" t="t" r="r" b="b"/>
            <a:pathLst>
              <a:path w="489585" h="489585">
                <a:moveTo>
                  <a:pt x="244538" y="0"/>
                </a:moveTo>
                <a:lnTo>
                  <a:pt x="195256" y="4968"/>
                </a:lnTo>
                <a:lnTo>
                  <a:pt x="149354" y="19217"/>
                </a:lnTo>
                <a:lnTo>
                  <a:pt x="107816" y="41764"/>
                </a:lnTo>
                <a:lnTo>
                  <a:pt x="71624" y="71624"/>
                </a:lnTo>
                <a:lnTo>
                  <a:pt x="41764" y="107816"/>
                </a:lnTo>
                <a:lnTo>
                  <a:pt x="19217" y="149354"/>
                </a:lnTo>
                <a:lnTo>
                  <a:pt x="4968" y="195256"/>
                </a:lnTo>
                <a:lnTo>
                  <a:pt x="0" y="244538"/>
                </a:lnTo>
                <a:lnTo>
                  <a:pt x="4968" y="293820"/>
                </a:lnTo>
                <a:lnTo>
                  <a:pt x="19217" y="339722"/>
                </a:lnTo>
                <a:lnTo>
                  <a:pt x="41764" y="381260"/>
                </a:lnTo>
                <a:lnTo>
                  <a:pt x="71624" y="417452"/>
                </a:lnTo>
                <a:lnTo>
                  <a:pt x="107816" y="447312"/>
                </a:lnTo>
                <a:lnTo>
                  <a:pt x="149354" y="469859"/>
                </a:lnTo>
                <a:lnTo>
                  <a:pt x="195256" y="484108"/>
                </a:lnTo>
                <a:lnTo>
                  <a:pt x="244538" y="489076"/>
                </a:lnTo>
                <a:lnTo>
                  <a:pt x="293820" y="484108"/>
                </a:lnTo>
                <a:lnTo>
                  <a:pt x="339722" y="469859"/>
                </a:lnTo>
                <a:lnTo>
                  <a:pt x="381260" y="447312"/>
                </a:lnTo>
                <a:lnTo>
                  <a:pt x="417452" y="417452"/>
                </a:lnTo>
                <a:lnTo>
                  <a:pt x="447312" y="381260"/>
                </a:lnTo>
                <a:lnTo>
                  <a:pt x="469859" y="339722"/>
                </a:lnTo>
                <a:lnTo>
                  <a:pt x="484108" y="293820"/>
                </a:lnTo>
                <a:lnTo>
                  <a:pt x="489076" y="244538"/>
                </a:lnTo>
                <a:lnTo>
                  <a:pt x="484108" y="195256"/>
                </a:lnTo>
                <a:lnTo>
                  <a:pt x="469859" y="149354"/>
                </a:lnTo>
                <a:lnTo>
                  <a:pt x="447312" y="107816"/>
                </a:lnTo>
                <a:lnTo>
                  <a:pt x="417452" y="71624"/>
                </a:lnTo>
                <a:lnTo>
                  <a:pt x="381260" y="41764"/>
                </a:lnTo>
                <a:lnTo>
                  <a:pt x="339722" y="19217"/>
                </a:lnTo>
                <a:lnTo>
                  <a:pt x="293820" y="4968"/>
                </a:lnTo>
                <a:lnTo>
                  <a:pt x="24453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513530" y="3185167"/>
            <a:ext cx="641808" cy="629465"/>
          </a:xfrm>
          <a:custGeom>
            <a:avLst/>
            <a:gdLst/>
            <a:ahLst/>
            <a:cxnLst/>
            <a:rect l="l" t="t" r="r" b="b"/>
            <a:pathLst>
              <a:path w="489585" h="489585">
                <a:moveTo>
                  <a:pt x="244538" y="489076"/>
                </a:moveTo>
                <a:lnTo>
                  <a:pt x="293820" y="484108"/>
                </a:lnTo>
                <a:lnTo>
                  <a:pt x="339722" y="469859"/>
                </a:lnTo>
                <a:lnTo>
                  <a:pt x="381260" y="447312"/>
                </a:lnTo>
                <a:lnTo>
                  <a:pt x="417452" y="417452"/>
                </a:lnTo>
                <a:lnTo>
                  <a:pt x="447312" y="381260"/>
                </a:lnTo>
                <a:lnTo>
                  <a:pt x="469859" y="339722"/>
                </a:lnTo>
                <a:lnTo>
                  <a:pt x="484108" y="293820"/>
                </a:lnTo>
                <a:lnTo>
                  <a:pt x="489076" y="244538"/>
                </a:lnTo>
                <a:lnTo>
                  <a:pt x="484108" y="195256"/>
                </a:lnTo>
                <a:lnTo>
                  <a:pt x="469859" y="149354"/>
                </a:lnTo>
                <a:lnTo>
                  <a:pt x="447312" y="107816"/>
                </a:lnTo>
                <a:lnTo>
                  <a:pt x="417452" y="71624"/>
                </a:lnTo>
                <a:lnTo>
                  <a:pt x="381260" y="41764"/>
                </a:lnTo>
                <a:lnTo>
                  <a:pt x="339722" y="19217"/>
                </a:lnTo>
                <a:lnTo>
                  <a:pt x="293820" y="4968"/>
                </a:lnTo>
                <a:lnTo>
                  <a:pt x="244538" y="0"/>
                </a:lnTo>
                <a:lnTo>
                  <a:pt x="195256" y="4968"/>
                </a:lnTo>
                <a:lnTo>
                  <a:pt x="149354" y="19217"/>
                </a:lnTo>
                <a:lnTo>
                  <a:pt x="107816" y="41764"/>
                </a:lnTo>
                <a:lnTo>
                  <a:pt x="71624" y="71624"/>
                </a:lnTo>
                <a:lnTo>
                  <a:pt x="41764" y="107816"/>
                </a:lnTo>
                <a:lnTo>
                  <a:pt x="19217" y="149354"/>
                </a:lnTo>
                <a:lnTo>
                  <a:pt x="4968" y="195256"/>
                </a:lnTo>
                <a:lnTo>
                  <a:pt x="0" y="244538"/>
                </a:lnTo>
                <a:lnTo>
                  <a:pt x="4968" y="293820"/>
                </a:lnTo>
                <a:lnTo>
                  <a:pt x="19217" y="339722"/>
                </a:lnTo>
                <a:lnTo>
                  <a:pt x="41764" y="381260"/>
                </a:lnTo>
                <a:lnTo>
                  <a:pt x="71624" y="417452"/>
                </a:lnTo>
                <a:lnTo>
                  <a:pt x="107816" y="447312"/>
                </a:lnTo>
                <a:lnTo>
                  <a:pt x="149354" y="469859"/>
                </a:lnTo>
                <a:lnTo>
                  <a:pt x="195256" y="484108"/>
                </a:lnTo>
                <a:lnTo>
                  <a:pt x="244538" y="489076"/>
                </a:lnTo>
                <a:close/>
              </a:path>
            </a:pathLst>
          </a:custGeom>
          <a:ln w="150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779430" y="3210426"/>
            <a:ext cx="641808" cy="629465"/>
          </a:xfrm>
          <a:custGeom>
            <a:avLst/>
            <a:gdLst/>
            <a:ahLst/>
            <a:cxnLst/>
            <a:rect l="l" t="t" r="r" b="b"/>
            <a:pathLst>
              <a:path w="489585" h="489585">
                <a:moveTo>
                  <a:pt x="244538" y="0"/>
                </a:moveTo>
                <a:lnTo>
                  <a:pt x="195256" y="4968"/>
                </a:lnTo>
                <a:lnTo>
                  <a:pt x="149354" y="19217"/>
                </a:lnTo>
                <a:lnTo>
                  <a:pt x="107816" y="41764"/>
                </a:lnTo>
                <a:lnTo>
                  <a:pt x="71624" y="71624"/>
                </a:lnTo>
                <a:lnTo>
                  <a:pt x="41764" y="107816"/>
                </a:lnTo>
                <a:lnTo>
                  <a:pt x="19217" y="149354"/>
                </a:lnTo>
                <a:lnTo>
                  <a:pt x="4968" y="195256"/>
                </a:lnTo>
                <a:lnTo>
                  <a:pt x="0" y="244538"/>
                </a:lnTo>
                <a:lnTo>
                  <a:pt x="4968" y="293820"/>
                </a:lnTo>
                <a:lnTo>
                  <a:pt x="19217" y="339722"/>
                </a:lnTo>
                <a:lnTo>
                  <a:pt x="41764" y="381260"/>
                </a:lnTo>
                <a:lnTo>
                  <a:pt x="71624" y="417452"/>
                </a:lnTo>
                <a:lnTo>
                  <a:pt x="107816" y="447312"/>
                </a:lnTo>
                <a:lnTo>
                  <a:pt x="149354" y="469859"/>
                </a:lnTo>
                <a:lnTo>
                  <a:pt x="195256" y="484108"/>
                </a:lnTo>
                <a:lnTo>
                  <a:pt x="244538" y="489076"/>
                </a:lnTo>
                <a:lnTo>
                  <a:pt x="293820" y="484108"/>
                </a:lnTo>
                <a:lnTo>
                  <a:pt x="339722" y="469859"/>
                </a:lnTo>
                <a:lnTo>
                  <a:pt x="381260" y="447312"/>
                </a:lnTo>
                <a:lnTo>
                  <a:pt x="417452" y="417452"/>
                </a:lnTo>
                <a:lnTo>
                  <a:pt x="447312" y="381260"/>
                </a:lnTo>
                <a:lnTo>
                  <a:pt x="469859" y="339722"/>
                </a:lnTo>
                <a:lnTo>
                  <a:pt x="484108" y="293820"/>
                </a:lnTo>
                <a:lnTo>
                  <a:pt x="489076" y="244538"/>
                </a:lnTo>
                <a:lnTo>
                  <a:pt x="484108" y="195256"/>
                </a:lnTo>
                <a:lnTo>
                  <a:pt x="469859" y="149354"/>
                </a:lnTo>
                <a:lnTo>
                  <a:pt x="447312" y="107816"/>
                </a:lnTo>
                <a:lnTo>
                  <a:pt x="417452" y="71624"/>
                </a:lnTo>
                <a:lnTo>
                  <a:pt x="381260" y="41764"/>
                </a:lnTo>
                <a:lnTo>
                  <a:pt x="339722" y="19217"/>
                </a:lnTo>
                <a:lnTo>
                  <a:pt x="293820" y="4968"/>
                </a:lnTo>
                <a:lnTo>
                  <a:pt x="24453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779430" y="3210426"/>
            <a:ext cx="641808" cy="629465"/>
          </a:xfrm>
          <a:custGeom>
            <a:avLst/>
            <a:gdLst/>
            <a:ahLst/>
            <a:cxnLst/>
            <a:rect l="l" t="t" r="r" b="b"/>
            <a:pathLst>
              <a:path w="489585" h="489585">
                <a:moveTo>
                  <a:pt x="244538" y="489076"/>
                </a:moveTo>
                <a:lnTo>
                  <a:pt x="293820" y="484108"/>
                </a:lnTo>
                <a:lnTo>
                  <a:pt x="339722" y="469859"/>
                </a:lnTo>
                <a:lnTo>
                  <a:pt x="381260" y="447312"/>
                </a:lnTo>
                <a:lnTo>
                  <a:pt x="417452" y="417452"/>
                </a:lnTo>
                <a:lnTo>
                  <a:pt x="447312" y="381260"/>
                </a:lnTo>
                <a:lnTo>
                  <a:pt x="469859" y="339722"/>
                </a:lnTo>
                <a:lnTo>
                  <a:pt x="484108" y="293820"/>
                </a:lnTo>
                <a:lnTo>
                  <a:pt x="489076" y="244538"/>
                </a:lnTo>
                <a:lnTo>
                  <a:pt x="484108" y="195256"/>
                </a:lnTo>
                <a:lnTo>
                  <a:pt x="469859" y="149354"/>
                </a:lnTo>
                <a:lnTo>
                  <a:pt x="447312" y="107816"/>
                </a:lnTo>
                <a:lnTo>
                  <a:pt x="417452" y="71624"/>
                </a:lnTo>
                <a:lnTo>
                  <a:pt x="381260" y="41764"/>
                </a:lnTo>
                <a:lnTo>
                  <a:pt x="339722" y="19217"/>
                </a:lnTo>
                <a:lnTo>
                  <a:pt x="293820" y="4968"/>
                </a:lnTo>
                <a:lnTo>
                  <a:pt x="244538" y="0"/>
                </a:lnTo>
                <a:lnTo>
                  <a:pt x="195256" y="4968"/>
                </a:lnTo>
                <a:lnTo>
                  <a:pt x="149354" y="19217"/>
                </a:lnTo>
                <a:lnTo>
                  <a:pt x="107816" y="41764"/>
                </a:lnTo>
                <a:lnTo>
                  <a:pt x="71624" y="71624"/>
                </a:lnTo>
                <a:lnTo>
                  <a:pt x="41764" y="107816"/>
                </a:lnTo>
                <a:lnTo>
                  <a:pt x="19217" y="149354"/>
                </a:lnTo>
                <a:lnTo>
                  <a:pt x="4968" y="195256"/>
                </a:lnTo>
                <a:lnTo>
                  <a:pt x="0" y="244538"/>
                </a:lnTo>
                <a:lnTo>
                  <a:pt x="4968" y="293820"/>
                </a:lnTo>
                <a:lnTo>
                  <a:pt x="19217" y="339722"/>
                </a:lnTo>
                <a:lnTo>
                  <a:pt x="41764" y="381260"/>
                </a:lnTo>
                <a:lnTo>
                  <a:pt x="71624" y="417452"/>
                </a:lnTo>
                <a:lnTo>
                  <a:pt x="107816" y="447312"/>
                </a:lnTo>
                <a:lnTo>
                  <a:pt x="149354" y="469859"/>
                </a:lnTo>
                <a:lnTo>
                  <a:pt x="195256" y="484108"/>
                </a:lnTo>
                <a:lnTo>
                  <a:pt x="244538" y="489076"/>
                </a:lnTo>
                <a:close/>
              </a:path>
            </a:pathLst>
          </a:custGeom>
          <a:ln w="150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242591" y="4082814"/>
            <a:ext cx="641808" cy="629465"/>
          </a:xfrm>
          <a:custGeom>
            <a:avLst/>
            <a:gdLst/>
            <a:ahLst/>
            <a:cxnLst/>
            <a:rect l="l" t="t" r="r" b="b"/>
            <a:pathLst>
              <a:path w="489585" h="489585">
                <a:moveTo>
                  <a:pt x="244538" y="0"/>
                </a:moveTo>
                <a:lnTo>
                  <a:pt x="195256" y="4968"/>
                </a:lnTo>
                <a:lnTo>
                  <a:pt x="149354" y="19217"/>
                </a:lnTo>
                <a:lnTo>
                  <a:pt x="107816" y="41764"/>
                </a:lnTo>
                <a:lnTo>
                  <a:pt x="71624" y="71624"/>
                </a:lnTo>
                <a:lnTo>
                  <a:pt x="41764" y="107816"/>
                </a:lnTo>
                <a:lnTo>
                  <a:pt x="19217" y="149354"/>
                </a:lnTo>
                <a:lnTo>
                  <a:pt x="4968" y="195256"/>
                </a:lnTo>
                <a:lnTo>
                  <a:pt x="0" y="244538"/>
                </a:lnTo>
                <a:lnTo>
                  <a:pt x="4968" y="293820"/>
                </a:lnTo>
                <a:lnTo>
                  <a:pt x="19217" y="339722"/>
                </a:lnTo>
                <a:lnTo>
                  <a:pt x="41764" y="381260"/>
                </a:lnTo>
                <a:lnTo>
                  <a:pt x="71624" y="417452"/>
                </a:lnTo>
                <a:lnTo>
                  <a:pt x="107816" y="447312"/>
                </a:lnTo>
                <a:lnTo>
                  <a:pt x="149354" y="469859"/>
                </a:lnTo>
                <a:lnTo>
                  <a:pt x="195256" y="484108"/>
                </a:lnTo>
                <a:lnTo>
                  <a:pt x="244538" y="489076"/>
                </a:lnTo>
                <a:lnTo>
                  <a:pt x="293820" y="484108"/>
                </a:lnTo>
                <a:lnTo>
                  <a:pt x="339722" y="469859"/>
                </a:lnTo>
                <a:lnTo>
                  <a:pt x="381260" y="447312"/>
                </a:lnTo>
                <a:lnTo>
                  <a:pt x="417452" y="417452"/>
                </a:lnTo>
                <a:lnTo>
                  <a:pt x="447312" y="381260"/>
                </a:lnTo>
                <a:lnTo>
                  <a:pt x="469859" y="339722"/>
                </a:lnTo>
                <a:lnTo>
                  <a:pt x="484108" y="293820"/>
                </a:lnTo>
                <a:lnTo>
                  <a:pt x="489076" y="244538"/>
                </a:lnTo>
                <a:lnTo>
                  <a:pt x="484108" y="195256"/>
                </a:lnTo>
                <a:lnTo>
                  <a:pt x="469859" y="149354"/>
                </a:lnTo>
                <a:lnTo>
                  <a:pt x="447312" y="107816"/>
                </a:lnTo>
                <a:lnTo>
                  <a:pt x="417452" y="71624"/>
                </a:lnTo>
                <a:lnTo>
                  <a:pt x="381260" y="41764"/>
                </a:lnTo>
                <a:lnTo>
                  <a:pt x="339722" y="19217"/>
                </a:lnTo>
                <a:lnTo>
                  <a:pt x="293820" y="4968"/>
                </a:lnTo>
                <a:lnTo>
                  <a:pt x="24453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242591" y="4082814"/>
            <a:ext cx="641808" cy="629465"/>
          </a:xfrm>
          <a:custGeom>
            <a:avLst/>
            <a:gdLst/>
            <a:ahLst/>
            <a:cxnLst/>
            <a:rect l="l" t="t" r="r" b="b"/>
            <a:pathLst>
              <a:path w="489585" h="489585">
                <a:moveTo>
                  <a:pt x="244538" y="489076"/>
                </a:moveTo>
                <a:lnTo>
                  <a:pt x="293820" y="484108"/>
                </a:lnTo>
                <a:lnTo>
                  <a:pt x="339722" y="469859"/>
                </a:lnTo>
                <a:lnTo>
                  <a:pt x="381260" y="447312"/>
                </a:lnTo>
                <a:lnTo>
                  <a:pt x="417452" y="417452"/>
                </a:lnTo>
                <a:lnTo>
                  <a:pt x="447312" y="381260"/>
                </a:lnTo>
                <a:lnTo>
                  <a:pt x="469859" y="339722"/>
                </a:lnTo>
                <a:lnTo>
                  <a:pt x="484108" y="293820"/>
                </a:lnTo>
                <a:lnTo>
                  <a:pt x="489076" y="244538"/>
                </a:lnTo>
                <a:lnTo>
                  <a:pt x="484108" y="195256"/>
                </a:lnTo>
                <a:lnTo>
                  <a:pt x="469859" y="149354"/>
                </a:lnTo>
                <a:lnTo>
                  <a:pt x="447312" y="107816"/>
                </a:lnTo>
                <a:lnTo>
                  <a:pt x="417452" y="71624"/>
                </a:lnTo>
                <a:lnTo>
                  <a:pt x="381260" y="41764"/>
                </a:lnTo>
                <a:lnTo>
                  <a:pt x="339722" y="19217"/>
                </a:lnTo>
                <a:lnTo>
                  <a:pt x="293820" y="4968"/>
                </a:lnTo>
                <a:lnTo>
                  <a:pt x="244538" y="0"/>
                </a:lnTo>
                <a:lnTo>
                  <a:pt x="195256" y="4968"/>
                </a:lnTo>
                <a:lnTo>
                  <a:pt x="149354" y="19217"/>
                </a:lnTo>
                <a:lnTo>
                  <a:pt x="107816" y="41764"/>
                </a:lnTo>
                <a:lnTo>
                  <a:pt x="71624" y="71624"/>
                </a:lnTo>
                <a:lnTo>
                  <a:pt x="41764" y="107816"/>
                </a:lnTo>
                <a:lnTo>
                  <a:pt x="19217" y="149354"/>
                </a:lnTo>
                <a:lnTo>
                  <a:pt x="4968" y="195256"/>
                </a:lnTo>
                <a:lnTo>
                  <a:pt x="0" y="244538"/>
                </a:lnTo>
                <a:lnTo>
                  <a:pt x="4968" y="293820"/>
                </a:lnTo>
                <a:lnTo>
                  <a:pt x="19217" y="339722"/>
                </a:lnTo>
                <a:lnTo>
                  <a:pt x="41764" y="381260"/>
                </a:lnTo>
                <a:lnTo>
                  <a:pt x="71624" y="417452"/>
                </a:lnTo>
                <a:lnTo>
                  <a:pt x="107816" y="447312"/>
                </a:lnTo>
                <a:lnTo>
                  <a:pt x="149354" y="469859"/>
                </a:lnTo>
                <a:lnTo>
                  <a:pt x="195256" y="484108"/>
                </a:lnTo>
                <a:lnTo>
                  <a:pt x="244538" y="489076"/>
                </a:lnTo>
                <a:close/>
              </a:path>
            </a:pathLst>
          </a:custGeom>
          <a:ln w="150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014328" y="4069180"/>
            <a:ext cx="641808" cy="629465"/>
          </a:xfrm>
          <a:custGeom>
            <a:avLst/>
            <a:gdLst/>
            <a:ahLst/>
            <a:cxnLst/>
            <a:rect l="l" t="t" r="r" b="b"/>
            <a:pathLst>
              <a:path w="489585" h="489585">
                <a:moveTo>
                  <a:pt x="244538" y="0"/>
                </a:moveTo>
                <a:lnTo>
                  <a:pt x="195256" y="4968"/>
                </a:lnTo>
                <a:lnTo>
                  <a:pt x="149354" y="19217"/>
                </a:lnTo>
                <a:lnTo>
                  <a:pt x="107816" y="41764"/>
                </a:lnTo>
                <a:lnTo>
                  <a:pt x="71624" y="71624"/>
                </a:lnTo>
                <a:lnTo>
                  <a:pt x="41764" y="107816"/>
                </a:lnTo>
                <a:lnTo>
                  <a:pt x="19217" y="149354"/>
                </a:lnTo>
                <a:lnTo>
                  <a:pt x="4968" y="195256"/>
                </a:lnTo>
                <a:lnTo>
                  <a:pt x="0" y="244538"/>
                </a:lnTo>
                <a:lnTo>
                  <a:pt x="4968" y="293820"/>
                </a:lnTo>
                <a:lnTo>
                  <a:pt x="19217" y="339722"/>
                </a:lnTo>
                <a:lnTo>
                  <a:pt x="41764" y="381260"/>
                </a:lnTo>
                <a:lnTo>
                  <a:pt x="71624" y="417452"/>
                </a:lnTo>
                <a:lnTo>
                  <a:pt x="107816" y="447312"/>
                </a:lnTo>
                <a:lnTo>
                  <a:pt x="149354" y="469859"/>
                </a:lnTo>
                <a:lnTo>
                  <a:pt x="195256" y="484108"/>
                </a:lnTo>
                <a:lnTo>
                  <a:pt x="244538" y="489076"/>
                </a:lnTo>
                <a:lnTo>
                  <a:pt x="293820" y="484108"/>
                </a:lnTo>
                <a:lnTo>
                  <a:pt x="339722" y="469859"/>
                </a:lnTo>
                <a:lnTo>
                  <a:pt x="381260" y="447312"/>
                </a:lnTo>
                <a:lnTo>
                  <a:pt x="417452" y="417452"/>
                </a:lnTo>
                <a:lnTo>
                  <a:pt x="447312" y="381260"/>
                </a:lnTo>
                <a:lnTo>
                  <a:pt x="469859" y="339722"/>
                </a:lnTo>
                <a:lnTo>
                  <a:pt x="484108" y="293820"/>
                </a:lnTo>
                <a:lnTo>
                  <a:pt x="489076" y="244538"/>
                </a:lnTo>
                <a:lnTo>
                  <a:pt x="484108" y="195256"/>
                </a:lnTo>
                <a:lnTo>
                  <a:pt x="469859" y="149354"/>
                </a:lnTo>
                <a:lnTo>
                  <a:pt x="447312" y="107816"/>
                </a:lnTo>
                <a:lnTo>
                  <a:pt x="417452" y="71624"/>
                </a:lnTo>
                <a:lnTo>
                  <a:pt x="381260" y="41764"/>
                </a:lnTo>
                <a:lnTo>
                  <a:pt x="339722" y="19217"/>
                </a:lnTo>
                <a:lnTo>
                  <a:pt x="293820" y="4968"/>
                </a:lnTo>
                <a:lnTo>
                  <a:pt x="24453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014328" y="4069180"/>
            <a:ext cx="641808" cy="629465"/>
          </a:xfrm>
          <a:custGeom>
            <a:avLst/>
            <a:gdLst/>
            <a:ahLst/>
            <a:cxnLst/>
            <a:rect l="l" t="t" r="r" b="b"/>
            <a:pathLst>
              <a:path w="489585" h="489585">
                <a:moveTo>
                  <a:pt x="244538" y="489076"/>
                </a:moveTo>
                <a:lnTo>
                  <a:pt x="293820" y="484108"/>
                </a:lnTo>
                <a:lnTo>
                  <a:pt x="339722" y="469859"/>
                </a:lnTo>
                <a:lnTo>
                  <a:pt x="381260" y="447312"/>
                </a:lnTo>
                <a:lnTo>
                  <a:pt x="417452" y="417452"/>
                </a:lnTo>
                <a:lnTo>
                  <a:pt x="447312" y="381260"/>
                </a:lnTo>
                <a:lnTo>
                  <a:pt x="469859" y="339722"/>
                </a:lnTo>
                <a:lnTo>
                  <a:pt x="484108" y="293820"/>
                </a:lnTo>
                <a:lnTo>
                  <a:pt x="489076" y="244538"/>
                </a:lnTo>
                <a:lnTo>
                  <a:pt x="484108" y="195256"/>
                </a:lnTo>
                <a:lnTo>
                  <a:pt x="469859" y="149354"/>
                </a:lnTo>
                <a:lnTo>
                  <a:pt x="447312" y="107816"/>
                </a:lnTo>
                <a:lnTo>
                  <a:pt x="417452" y="71624"/>
                </a:lnTo>
                <a:lnTo>
                  <a:pt x="381260" y="41764"/>
                </a:lnTo>
                <a:lnTo>
                  <a:pt x="339722" y="19217"/>
                </a:lnTo>
                <a:lnTo>
                  <a:pt x="293820" y="4968"/>
                </a:lnTo>
                <a:lnTo>
                  <a:pt x="244538" y="0"/>
                </a:lnTo>
                <a:lnTo>
                  <a:pt x="195256" y="4968"/>
                </a:lnTo>
                <a:lnTo>
                  <a:pt x="149354" y="19217"/>
                </a:lnTo>
                <a:lnTo>
                  <a:pt x="107816" y="41764"/>
                </a:lnTo>
                <a:lnTo>
                  <a:pt x="71624" y="71624"/>
                </a:lnTo>
                <a:lnTo>
                  <a:pt x="41764" y="107816"/>
                </a:lnTo>
                <a:lnTo>
                  <a:pt x="19217" y="149354"/>
                </a:lnTo>
                <a:lnTo>
                  <a:pt x="4968" y="195256"/>
                </a:lnTo>
                <a:lnTo>
                  <a:pt x="0" y="244538"/>
                </a:lnTo>
                <a:lnTo>
                  <a:pt x="4968" y="293820"/>
                </a:lnTo>
                <a:lnTo>
                  <a:pt x="19217" y="339722"/>
                </a:lnTo>
                <a:lnTo>
                  <a:pt x="41764" y="381260"/>
                </a:lnTo>
                <a:lnTo>
                  <a:pt x="71624" y="417452"/>
                </a:lnTo>
                <a:lnTo>
                  <a:pt x="107816" y="447312"/>
                </a:lnTo>
                <a:lnTo>
                  <a:pt x="149354" y="469859"/>
                </a:lnTo>
                <a:lnTo>
                  <a:pt x="195256" y="484108"/>
                </a:lnTo>
                <a:lnTo>
                  <a:pt x="244538" y="489076"/>
                </a:lnTo>
                <a:close/>
              </a:path>
            </a:pathLst>
          </a:custGeom>
          <a:ln w="150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090985" y="4036522"/>
            <a:ext cx="641808" cy="629465"/>
          </a:xfrm>
          <a:custGeom>
            <a:avLst/>
            <a:gdLst/>
            <a:ahLst/>
            <a:cxnLst/>
            <a:rect l="l" t="t" r="r" b="b"/>
            <a:pathLst>
              <a:path w="489585" h="489585">
                <a:moveTo>
                  <a:pt x="244538" y="0"/>
                </a:moveTo>
                <a:lnTo>
                  <a:pt x="195256" y="4968"/>
                </a:lnTo>
                <a:lnTo>
                  <a:pt x="149354" y="19217"/>
                </a:lnTo>
                <a:lnTo>
                  <a:pt x="107816" y="41764"/>
                </a:lnTo>
                <a:lnTo>
                  <a:pt x="71624" y="71624"/>
                </a:lnTo>
                <a:lnTo>
                  <a:pt x="41764" y="107816"/>
                </a:lnTo>
                <a:lnTo>
                  <a:pt x="19217" y="149354"/>
                </a:lnTo>
                <a:lnTo>
                  <a:pt x="4968" y="195256"/>
                </a:lnTo>
                <a:lnTo>
                  <a:pt x="0" y="244538"/>
                </a:lnTo>
                <a:lnTo>
                  <a:pt x="4968" y="293820"/>
                </a:lnTo>
                <a:lnTo>
                  <a:pt x="19217" y="339722"/>
                </a:lnTo>
                <a:lnTo>
                  <a:pt x="41764" y="381260"/>
                </a:lnTo>
                <a:lnTo>
                  <a:pt x="71624" y="417452"/>
                </a:lnTo>
                <a:lnTo>
                  <a:pt x="107816" y="447312"/>
                </a:lnTo>
                <a:lnTo>
                  <a:pt x="149354" y="469859"/>
                </a:lnTo>
                <a:lnTo>
                  <a:pt x="195256" y="484108"/>
                </a:lnTo>
                <a:lnTo>
                  <a:pt x="244538" y="489076"/>
                </a:lnTo>
                <a:lnTo>
                  <a:pt x="293820" y="484108"/>
                </a:lnTo>
                <a:lnTo>
                  <a:pt x="339722" y="469859"/>
                </a:lnTo>
                <a:lnTo>
                  <a:pt x="381260" y="447312"/>
                </a:lnTo>
                <a:lnTo>
                  <a:pt x="417452" y="417452"/>
                </a:lnTo>
                <a:lnTo>
                  <a:pt x="447312" y="381260"/>
                </a:lnTo>
                <a:lnTo>
                  <a:pt x="469859" y="339722"/>
                </a:lnTo>
                <a:lnTo>
                  <a:pt x="484108" y="293820"/>
                </a:lnTo>
                <a:lnTo>
                  <a:pt x="489076" y="244538"/>
                </a:lnTo>
                <a:lnTo>
                  <a:pt x="484108" y="195256"/>
                </a:lnTo>
                <a:lnTo>
                  <a:pt x="469859" y="149354"/>
                </a:lnTo>
                <a:lnTo>
                  <a:pt x="447312" y="107816"/>
                </a:lnTo>
                <a:lnTo>
                  <a:pt x="417452" y="71624"/>
                </a:lnTo>
                <a:lnTo>
                  <a:pt x="381260" y="41764"/>
                </a:lnTo>
                <a:lnTo>
                  <a:pt x="339722" y="19217"/>
                </a:lnTo>
                <a:lnTo>
                  <a:pt x="293820" y="4968"/>
                </a:lnTo>
                <a:lnTo>
                  <a:pt x="24453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090985" y="4036522"/>
            <a:ext cx="641808" cy="629465"/>
          </a:xfrm>
          <a:custGeom>
            <a:avLst/>
            <a:gdLst/>
            <a:ahLst/>
            <a:cxnLst/>
            <a:rect l="l" t="t" r="r" b="b"/>
            <a:pathLst>
              <a:path w="489585" h="489585">
                <a:moveTo>
                  <a:pt x="244538" y="489076"/>
                </a:moveTo>
                <a:lnTo>
                  <a:pt x="293820" y="484108"/>
                </a:lnTo>
                <a:lnTo>
                  <a:pt x="339722" y="469859"/>
                </a:lnTo>
                <a:lnTo>
                  <a:pt x="381260" y="447312"/>
                </a:lnTo>
                <a:lnTo>
                  <a:pt x="417452" y="417452"/>
                </a:lnTo>
                <a:lnTo>
                  <a:pt x="447312" y="381260"/>
                </a:lnTo>
                <a:lnTo>
                  <a:pt x="469859" y="339722"/>
                </a:lnTo>
                <a:lnTo>
                  <a:pt x="484108" y="293820"/>
                </a:lnTo>
                <a:lnTo>
                  <a:pt x="489076" y="244538"/>
                </a:lnTo>
                <a:lnTo>
                  <a:pt x="484108" y="195256"/>
                </a:lnTo>
                <a:lnTo>
                  <a:pt x="469859" y="149354"/>
                </a:lnTo>
                <a:lnTo>
                  <a:pt x="447312" y="107816"/>
                </a:lnTo>
                <a:lnTo>
                  <a:pt x="417452" y="71624"/>
                </a:lnTo>
                <a:lnTo>
                  <a:pt x="381260" y="41764"/>
                </a:lnTo>
                <a:lnTo>
                  <a:pt x="339722" y="19217"/>
                </a:lnTo>
                <a:lnTo>
                  <a:pt x="293820" y="4968"/>
                </a:lnTo>
                <a:lnTo>
                  <a:pt x="244538" y="0"/>
                </a:lnTo>
                <a:lnTo>
                  <a:pt x="195256" y="4968"/>
                </a:lnTo>
                <a:lnTo>
                  <a:pt x="149354" y="19217"/>
                </a:lnTo>
                <a:lnTo>
                  <a:pt x="107816" y="41764"/>
                </a:lnTo>
                <a:lnTo>
                  <a:pt x="71624" y="71624"/>
                </a:lnTo>
                <a:lnTo>
                  <a:pt x="41764" y="107816"/>
                </a:lnTo>
                <a:lnTo>
                  <a:pt x="19217" y="149354"/>
                </a:lnTo>
                <a:lnTo>
                  <a:pt x="4968" y="195256"/>
                </a:lnTo>
                <a:lnTo>
                  <a:pt x="0" y="244538"/>
                </a:lnTo>
                <a:lnTo>
                  <a:pt x="4968" y="293820"/>
                </a:lnTo>
                <a:lnTo>
                  <a:pt x="19217" y="339722"/>
                </a:lnTo>
                <a:lnTo>
                  <a:pt x="41764" y="381260"/>
                </a:lnTo>
                <a:lnTo>
                  <a:pt x="71624" y="417452"/>
                </a:lnTo>
                <a:lnTo>
                  <a:pt x="107816" y="447312"/>
                </a:lnTo>
                <a:lnTo>
                  <a:pt x="149354" y="469859"/>
                </a:lnTo>
                <a:lnTo>
                  <a:pt x="195256" y="484108"/>
                </a:lnTo>
                <a:lnTo>
                  <a:pt x="244538" y="489076"/>
                </a:lnTo>
                <a:close/>
              </a:path>
            </a:pathLst>
          </a:custGeom>
          <a:ln w="150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050586" y="4098245"/>
            <a:ext cx="641808" cy="629465"/>
          </a:xfrm>
          <a:custGeom>
            <a:avLst/>
            <a:gdLst/>
            <a:ahLst/>
            <a:cxnLst/>
            <a:rect l="l" t="t" r="r" b="b"/>
            <a:pathLst>
              <a:path w="489585" h="489585">
                <a:moveTo>
                  <a:pt x="244538" y="0"/>
                </a:moveTo>
                <a:lnTo>
                  <a:pt x="195256" y="4968"/>
                </a:lnTo>
                <a:lnTo>
                  <a:pt x="149354" y="19217"/>
                </a:lnTo>
                <a:lnTo>
                  <a:pt x="107816" y="41764"/>
                </a:lnTo>
                <a:lnTo>
                  <a:pt x="71624" y="71624"/>
                </a:lnTo>
                <a:lnTo>
                  <a:pt x="41764" y="107816"/>
                </a:lnTo>
                <a:lnTo>
                  <a:pt x="19217" y="149354"/>
                </a:lnTo>
                <a:lnTo>
                  <a:pt x="4968" y="195256"/>
                </a:lnTo>
                <a:lnTo>
                  <a:pt x="0" y="244538"/>
                </a:lnTo>
                <a:lnTo>
                  <a:pt x="4968" y="293820"/>
                </a:lnTo>
                <a:lnTo>
                  <a:pt x="19217" y="339722"/>
                </a:lnTo>
                <a:lnTo>
                  <a:pt x="41764" y="381260"/>
                </a:lnTo>
                <a:lnTo>
                  <a:pt x="71624" y="417452"/>
                </a:lnTo>
                <a:lnTo>
                  <a:pt x="107816" y="447312"/>
                </a:lnTo>
                <a:lnTo>
                  <a:pt x="149354" y="469859"/>
                </a:lnTo>
                <a:lnTo>
                  <a:pt x="195256" y="484108"/>
                </a:lnTo>
                <a:lnTo>
                  <a:pt x="244538" y="489076"/>
                </a:lnTo>
                <a:lnTo>
                  <a:pt x="293820" y="484108"/>
                </a:lnTo>
                <a:lnTo>
                  <a:pt x="339722" y="469859"/>
                </a:lnTo>
                <a:lnTo>
                  <a:pt x="381260" y="447312"/>
                </a:lnTo>
                <a:lnTo>
                  <a:pt x="417452" y="417452"/>
                </a:lnTo>
                <a:lnTo>
                  <a:pt x="447312" y="381260"/>
                </a:lnTo>
                <a:lnTo>
                  <a:pt x="469859" y="339722"/>
                </a:lnTo>
                <a:lnTo>
                  <a:pt x="484108" y="293820"/>
                </a:lnTo>
                <a:lnTo>
                  <a:pt x="489076" y="244538"/>
                </a:lnTo>
                <a:lnTo>
                  <a:pt x="484108" y="195256"/>
                </a:lnTo>
                <a:lnTo>
                  <a:pt x="469859" y="149354"/>
                </a:lnTo>
                <a:lnTo>
                  <a:pt x="447312" y="107816"/>
                </a:lnTo>
                <a:lnTo>
                  <a:pt x="417452" y="71624"/>
                </a:lnTo>
                <a:lnTo>
                  <a:pt x="381260" y="41764"/>
                </a:lnTo>
                <a:lnTo>
                  <a:pt x="339722" y="19217"/>
                </a:lnTo>
                <a:lnTo>
                  <a:pt x="293820" y="4968"/>
                </a:lnTo>
                <a:lnTo>
                  <a:pt x="24453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050586" y="4098245"/>
            <a:ext cx="641808" cy="629465"/>
          </a:xfrm>
          <a:custGeom>
            <a:avLst/>
            <a:gdLst/>
            <a:ahLst/>
            <a:cxnLst/>
            <a:rect l="l" t="t" r="r" b="b"/>
            <a:pathLst>
              <a:path w="489585" h="489585">
                <a:moveTo>
                  <a:pt x="244538" y="489076"/>
                </a:moveTo>
                <a:lnTo>
                  <a:pt x="293820" y="484108"/>
                </a:lnTo>
                <a:lnTo>
                  <a:pt x="339722" y="469859"/>
                </a:lnTo>
                <a:lnTo>
                  <a:pt x="381260" y="447312"/>
                </a:lnTo>
                <a:lnTo>
                  <a:pt x="417452" y="417452"/>
                </a:lnTo>
                <a:lnTo>
                  <a:pt x="447312" y="381260"/>
                </a:lnTo>
                <a:lnTo>
                  <a:pt x="469859" y="339722"/>
                </a:lnTo>
                <a:lnTo>
                  <a:pt x="484108" y="293820"/>
                </a:lnTo>
                <a:lnTo>
                  <a:pt x="489076" y="244538"/>
                </a:lnTo>
                <a:lnTo>
                  <a:pt x="484108" y="195256"/>
                </a:lnTo>
                <a:lnTo>
                  <a:pt x="469859" y="149354"/>
                </a:lnTo>
                <a:lnTo>
                  <a:pt x="447312" y="107816"/>
                </a:lnTo>
                <a:lnTo>
                  <a:pt x="417452" y="71624"/>
                </a:lnTo>
                <a:lnTo>
                  <a:pt x="381260" y="41764"/>
                </a:lnTo>
                <a:lnTo>
                  <a:pt x="339722" y="19217"/>
                </a:lnTo>
                <a:lnTo>
                  <a:pt x="293820" y="4968"/>
                </a:lnTo>
                <a:lnTo>
                  <a:pt x="244538" y="0"/>
                </a:lnTo>
                <a:lnTo>
                  <a:pt x="195256" y="4968"/>
                </a:lnTo>
                <a:lnTo>
                  <a:pt x="149354" y="19217"/>
                </a:lnTo>
                <a:lnTo>
                  <a:pt x="107816" y="41764"/>
                </a:lnTo>
                <a:lnTo>
                  <a:pt x="71624" y="71624"/>
                </a:lnTo>
                <a:lnTo>
                  <a:pt x="41764" y="107816"/>
                </a:lnTo>
                <a:lnTo>
                  <a:pt x="19217" y="149354"/>
                </a:lnTo>
                <a:lnTo>
                  <a:pt x="4968" y="195256"/>
                </a:lnTo>
                <a:lnTo>
                  <a:pt x="0" y="244538"/>
                </a:lnTo>
                <a:lnTo>
                  <a:pt x="4968" y="293820"/>
                </a:lnTo>
                <a:lnTo>
                  <a:pt x="19217" y="339722"/>
                </a:lnTo>
                <a:lnTo>
                  <a:pt x="41764" y="381260"/>
                </a:lnTo>
                <a:lnTo>
                  <a:pt x="71624" y="417452"/>
                </a:lnTo>
                <a:lnTo>
                  <a:pt x="107816" y="447312"/>
                </a:lnTo>
                <a:lnTo>
                  <a:pt x="149354" y="469859"/>
                </a:lnTo>
                <a:lnTo>
                  <a:pt x="195256" y="484108"/>
                </a:lnTo>
                <a:lnTo>
                  <a:pt x="244538" y="489076"/>
                </a:lnTo>
                <a:close/>
              </a:path>
            </a:pathLst>
          </a:custGeom>
          <a:ln w="150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350725" y="3965148"/>
            <a:ext cx="3244839" cy="0"/>
          </a:xfrm>
          <a:custGeom>
            <a:avLst/>
            <a:gdLst/>
            <a:ahLst/>
            <a:cxnLst/>
            <a:rect l="l" t="t" r="r" b="b"/>
            <a:pathLst>
              <a:path w="2475229">
                <a:moveTo>
                  <a:pt x="0" y="0"/>
                </a:moveTo>
                <a:lnTo>
                  <a:pt x="2475001" y="0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170892" y="4572519"/>
            <a:ext cx="5743948" cy="173213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877783" y="4726130"/>
            <a:ext cx="330476" cy="324122"/>
          </a:xfrm>
          <a:custGeom>
            <a:avLst/>
            <a:gdLst/>
            <a:ahLst/>
            <a:cxnLst/>
            <a:rect l="l" t="t" r="r" b="b"/>
            <a:pathLst>
              <a:path w="252095" h="252095">
                <a:moveTo>
                  <a:pt x="125933" y="0"/>
                </a:moveTo>
                <a:lnTo>
                  <a:pt x="76911" y="9895"/>
                </a:lnTo>
                <a:lnTo>
                  <a:pt x="36882" y="36882"/>
                </a:lnTo>
                <a:lnTo>
                  <a:pt x="9895" y="76911"/>
                </a:lnTo>
                <a:lnTo>
                  <a:pt x="0" y="125933"/>
                </a:lnTo>
                <a:lnTo>
                  <a:pt x="9895" y="174949"/>
                </a:lnTo>
                <a:lnTo>
                  <a:pt x="36882" y="214979"/>
                </a:lnTo>
                <a:lnTo>
                  <a:pt x="76911" y="241969"/>
                </a:lnTo>
                <a:lnTo>
                  <a:pt x="125933" y="251866"/>
                </a:lnTo>
                <a:lnTo>
                  <a:pt x="174955" y="241969"/>
                </a:lnTo>
                <a:lnTo>
                  <a:pt x="214984" y="214979"/>
                </a:lnTo>
                <a:lnTo>
                  <a:pt x="241970" y="174949"/>
                </a:lnTo>
                <a:lnTo>
                  <a:pt x="251866" y="125933"/>
                </a:lnTo>
                <a:lnTo>
                  <a:pt x="241970" y="76911"/>
                </a:lnTo>
                <a:lnTo>
                  <a:pt x="214984" y="36882"/>
                </a:lnTo>
                <a:lnTo>
                  <a:pt x="174955" y="9895"/>
                </a:lnTo>
                <a:lnTo>
                  <a:pt x="12593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877783" y="4726130"/>
            <a:ext cx="330476" cy="324122"/>
          </a:xfrm>
          <a:custGeom>
            <a:avLst/>
            <a:gdLst/>
            <a:ahLst/>
            <a:cxnLst/>
            <a:rect l="l" t="t" r="r" b="b"/>
            <a:pathLst>
              <a:path w="252095" h="252095">
                <a:moveTo>
                  <a:pt x="125933" y="251866"/>
                </a:moveTo>
                <a:lnTo>
                  <a:pt x="174955" y="241969"/>
                </a:lnTo>
                <a:lnTo>
                  <a:pt x="214984" y="214979"/>
                </a:lnTo>
                <a:lnTo>
                  <a:pt x="241970" y="174949"/>
                </a:lnTo>
                <a:lnTo>
                  <a:pt x="251866" y="125933"/>
                </a:lnTo>
                <a:lnTo>
                  <a:pt x="241970" y="76911"/>
                </a:lnTo>
                <a:lnTo>
                  <a:pt x="214984" y="36882"/>
                </a:lnTo>
                <a:lnTo>
                  <a:pt x="174955" y="9895"/>
                </a:lnTo>
                <a:lnTo>
                  <a:pt x="125933" y="0"/>
                </a:lnTo>
                <a:lnTo>
                  <a:pt x="76911" y="9895"/>
                </a:lnTo>
                <a:lnTo>
                  <a:pt x="36882" y="36882"/>
                </a:lnTo>
                <a:lnTo>
                  <a:pt x="9895" y="76911"/>
                </a:lnTo>
                <a:lnTo>
                  <a:pt x="0" y="125933"/>
                </a:lnTo>
                <a:lnTo>
                  <a:pt x="9895" y="174949"/>
                </a:lnTo>
                <a:lnTo>
                  <a:pt x="36882" y="214979"/>
                </a:lnTo>
                <a:lnTo>
                  <a:pt x="76911" y="241969"/>
                </a:lnTo>
                <a:lnTo>
                  <a:pt x="125933" y="251866"/>
                </a:lnTo>
                <a:close/>
              </a:path>
            </a:pathLst>
          </a:custGeom>
          <a:ln w="773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455287" y="2243114"/>
            <a:ext cx="874891" cy="8890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511" marR="6605">
              <a:lnSpc>
                <a:spcPct val="107200"/>
              </a:lnSpc>
            </a:pPr>
            <a:r>
              <a:rPr sz="1800" spc="-13" dirty="0">
                <a:latin typeface="Arial"/>
                <a:cs typeface="Arial"/>
              </a:rPr>
              <a:t>Critical  </a:t>
            </a:r>
            <a:r>
              <a:rPr sz="1800" spc="-20" dirty="0">
                <a:latin typeface="Arial"/>
                <a:cs typeface="Arial"/>
              </a:rPr>
              <a:t>s</a:t>
            </a:r>
            <a:r>
              <a:rPr sz="1800" spc="-7" dirty="0">
                <a:latin typeface="Arial"/>
                <a:cs typeface="Arial"/>
              </a:rPr>
              <a:t>u</a:t>
            </a:r>
            <a:r>
              <a:rPr sz="1800" spc="7" dirty="0">
                <a:latin typeface="Arial"/>
                <a:cs typeface="Arial"/>
              </a:rPr>
              <a:t>c</a:t>
            </a:r>
            <a:r>
              <a:rPr sz="1800" dirty="0">
                <a:latin typeface="Arial"/>
                <a:cs typeface="Arial"/>
              </a:rPr>
              <a:t>c</a:t>
            </a:r>
            <a:r>
              <a:rPr sz="1800" spc="-20" dirty="0">
                <a:latin typeface="Arial"/>
                <a:cs typeface="Arial"/>
              </a:rPr>
              <a:t>e</a:t>
            </a:r>
            <a:r>
              <a:rPr sz="1800" dirty="0">
                <a:latin typeface="Arial"/>
                <a:cs typeface="Arial"/>
              </a:rPr>
              <a:t>ss  </a:t>
            </a:r>
            <a:r>
              <a:rPr sz="1800" spc="-13" dirty="0">
                <a:latin typeface="Arial"/>
                <a:cs typeface="Arial"/>
              </a:rPr>
              <a:t>factors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55281" y="4793605"/>
            <a:ext cx="914016" cy="5927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511" marR="6605">
              <a:lnSpc>
                <a:spcPct val="107200"/>
              </a:lnSpc>
            </a:pPr>
            <a:r>
              <a:rPr sz="1800" spc="-13" dirty="0">
                <a:latin typeface="Arial"/>
                <a:cs typeface="Arial"/>
              </a:rPr>
              <a:t>S</a:t>
            </a:r>
            <a:r>
              <a:rPr sz="1800" spc="-7" dirty="0">
                <a:latin typeface="Arial"/>
                <a:cs typeface="Arial"/>
              </a:rPr>
              <a:t>u</a:t>
            </a:r>
            <a:r>
              <a:rPr sz="1800" spc="7" dirty="0">
                <a:latin typeface="Arial"/>
                <a:cs typeface="Arial"/>
              </a:rPr>
              <a:t>c</a:t>
            </a:r>
            <a:r>
              <a:rPr sz="1800" dirty="0">
                <a:latin typeface="Arial"/>
                <a:cs typeface="Arial"/>
              </a:rPr>
              <a:t>c</a:t>
            </a:r>
            <a:r>
              <a:rPr sz="1800" spc="-20" dirty="0">
                <a:latin typeface="Arial"/>
                <a:cs typeface="Arial"/>
              </a:rPr>
              <a:t>e</a:t>
            </a:r>
            <a:r>
              <a:rPr sz="1800" dirty="0">
                <a:latin typeface="Arial"/>
                <a:cs typeface="Arial"/>
              </a:rPr>
              <a:t>ss  </a:t>
            </a:r>
            <a:r>
              <a:rPr sz="1800" spc="-13" dirty="0">
                <a:latin typeface="Arial"/>
                <a:cs typeface="Arial"/>
              </a:rPr>
              <a:t>factors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1554630" y="3965166"/>
            <a:ext cx="190628" cy="2422344"/>
          </a:xfrm>
          <a:custGeom>
            <a:avLst/>
            <a:gdLst/>
            <a:ahLst/>
            <a:cxnLst/>
            <a:rect l="l" t="t" r="r" b="b"/>
            <a:pathLst>
              <a:path w="145415" h="1884045">
                <a:moveTo>
                  <a:pt x="140901" y="4125"/>
                </a:moveTo>
                <a:lnTo>
                  <a:pt x="98629" y="15382"/>
                </a:lnTo>
                <a:lnTo>
                  <a:pt x="69772" y="70391"/>
                </a:lnTo>
                <a:lnTo>
                  <a:pt x="60829" y="115580"/>
                </a:lnTo>
                <a:lnTo>
                  <a:pt x="54971" y="173256"/>
                </a:lnTo>
                <a:lnTo>
                  <a:pt x="51771" y="243940"/>
                </a:lnTo>
                <a:lnTo>
                  <a:pt x="50800" y="328155"/>
                </a:lnTo>
                <a:lnTo>
                  <a:pt x="50800" y="696823"/>
                </a:lnTo>
                <a:lnTo>
                  <a:pt x="49918" y="769358"/>
                </a:lnTo>
                <a:lnTo>
                  <a:pt x="46122" y="827893"/>
                </a:lnTo>
                <a:lnTo>
                  <a:pt x="37687" y="874467"/>
                </a:lnTo>
                <a:lnTo>
                  <a:pt x="22888" y="911123"/>
                </a:lnTo>
                <a:lnTo>
                  <a:pt x="0" y="939901"/>
                </a:lnTo>
                <a:lnTo>
                  <a:pt x="0" y="943952"/>
                </a:lnTo>
                <a:lnTo>
                  <a:pt x="36079" y="1002458"/>
                </a:lnTo>
                <a:lnTo>
                  <a:pt x="45050" y="1050425"/>
                </a:lnTo>
                <a:lnTo>
                  <a:pt x="49560" y="1109573"/>
                </a:lnTo>
                <a:lnTo>
                  <a:pt x="50800" y="1178928"/>
                </a:lnTo>
                <a:lnTo>
                  <a:pt x="50800" y="1592173"/>
                </a:lnTo>
                <a:lnTo>
                  <a:pt x="52180" y="1673601"/>
                </a:lnTo>
                <a:lnTo>
                  <a:pt x="56681" y="1741067"/>
                </a:lnTo>
                <a:lnTo>
                  <a:pt x="64846" y="1794998"/>
                </a:lnTo>
                <a:lnTo>
                  <a:pt x="77216" y="1835818"/>
                </a:lnTo>
                <a:lnTo>
                  <a:pt x="116736" y="1879827"/>
                </a:lnTo>
                <a:lnTo>
                  <a:pt x="144970" y="1883867"/>
                </a:lnTo>
                <a:lnTo>
                  <a:pt x="144970" y="1879815"/>
                </a:lnTo>
                <a:lnTo>
                  <a:pt x="124313" y="1853352"/>
                </a:lnTo>
                <a:lnTo>
                  <a:pt x="108919" y="1816874"/>
                </a:lnTo>
                <a:lnTo>
                  <a:pt x="98401" y="1769116"/>
                </a:lnTo>
                <a:lnTo>
                  <a:pt x="92372" y="1708815"/>
                </a:lnTo>
                <a:lnTo>
                  <a:pt x="90449" y="1634705"/>
                </a:lnTo>
                <a:lnTo>
                  <a:pt x="90449" y="1217422"/>
                </a:lnTo>
                <a:lnTo>
                  <a:pt x="89526" y="1146522"/>
                </a:lnTo>
                <a:lnTo>
                  <a:pt x="86366" y="1085751"/>
                </a:lnTo>
                <a:lnTo>
                  <a:pt x="80384" y="1035110"/>
                </a:lnTo>
                <a:lnTo>
                  <a:pt x="70994" y="994597"/>
                </a:lnTo>
                <a:lnTo>
                  <a:pt x="39649" y="943952"/>
                </a:lnTo>
                <a:lnTo>
                  <a:pt x="39649" y="939901"/>
                </a:lnTo>
                <a:lnTo>
                  <a:pt x="72095" y="879209"/>
                </a:lnTo>
                <a:lnTo>
                  <a:pt x="81313" y="833050"/>
                </a:lnTo>
                <a:lnTo>
                  <a:pt x="86916" y="777098"/>
                </a:lnTo>
                <a:lnTo>
                  <a:pt x="89698" y="711918"/>
                </a:lnTo>
                <a:lnTo>
                  <a:pt x="90449" y="638073"/>
                </a:lnTo>
                <a:lnTo>
                  <a:pt x="90449" y="249148"/>
                </a:lnTo>
                <a:lnTo>
                  <a:pt x="92541" y="177148"/>
                </a:lnTo>
                <a:lnTo>
                  <a:pt x="98855" y="116525"/>
                </a:lnTo>
                <a:lnTo>
                  <a:pt x="109451" y="66987"/>
                </a:lnTo>
                <a:lnTo>
                  <a:pt x="124388" y="28242"/>
                </a:lnTo>
                <a:lnTo>
                  <a:pt x="140901" y="4125"/>
                </a:lnTo>
                <a:close/>
              </a:path>
              <a:path w="145415" h="1884045">
                <a:moveTo>
                  <a:pt x="143725" y="0"/>
                </a:moveTo>
                <a:lnTo>
                  <a:pt x="140901" y="4125"/>
                </a:lnTo>
                <a:lnTo>
                  <a:pt x="144970" y="4051"/>
                </a:lnTo>
                <a:lnTo>
                  <a:pt x="14372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169613" y="1542872"/>
            <a:ext cx="190628" cy="2422344"/>
          </a:xfrm>
          <a:custGeom>
            <a:avLst/>
            <a:gdLst/>
            <a:ahLst/>
            <a:cxnLst/>
            <a:rect l="l" t="t" r="r" b="b"/>
            <a:pathLst>
              <a:path w="145414" h="1884045">
                <a:moveTo>
                  <a:pt x="140901" y="4125"/>
                </a:moveTo>
                <a:lnTo>
                  <a:pt x="98629" y="15382"/>
                </a:lnTo>
                <a:lnTo>
                  <a:pt x="69772" y="70391"/>
                </a:lnTo>
                <a:lnTo>
                  <a:pt x="60829" y="115580"/>
                </a:lnTo>
                <a:lnTo>
                  <a:pt x="54971" y="173256"/>
                </a:lnTo>
                <a:lnTo>
                  <a:pt x="51771" y="243940"/>
                </a:lnTo>
                <a:lnTo>
                  <a:pt x="50800" y="328155"/>
                </a:lnTo>
                <a:lnTo>
                  <a:pt x="50800" y="696823"/>
                </a:lnTo>
                <a:lnTo>
                  <a:pt x="49918" y="769358"/>
                </a:lnTo>
                <a:lnTo>
                  <a:pt x="46122" y="827893"/>
                </a:lnTo>
                <a:lnTo>
                  <a:pt x="37687" y="874467"/>
                </a:lnTo>
                <a:lnTo>
                  <a:pt x="22888" y="911123"/>
                </a:lnTo>
                <a:lnTo>
                  <a:pt x="0" y="939901"/>
                </a:lnTo>
                <a:lnTo>
                  <a:pt x="0" y="943952"/>
                </a:lnTo>
                <a:lnTo>
                  <a:pt x="36079" y="1002458"/>
                </a:lnTo>
                <a:lnTo>
                  <a:pt x="45050" y="1050425"/>
                </a:lnTo>
                <a:lnTo>
                  <a:pt x="49560" y="1109573"/>
                </a:lnTo>
                <a:lnTo>
                  <a:pt x="50800" y="1178928"/>
                </a:lnTo>
                <a:lnTo>
                  <a:pt x="50800" y="1592173"/>
                </a:lnTo>
                <a:lnTo>
                  <a:pt x="52180" y="1673601"/>
                </a:lnTo>
                <a:lnTo>
                  <a:pt x="56681" y="1741067"/>
                </a:lnTo>
                <a:lnTo>
                  <a:pt x="64846" y="1794998"/>
                </a:lnTo>
                <a:lnTo>
                  <a:pt x="77216" y="1835818"/>
                </a:lnTo>
                <a:lnTo>
                  <a:pt x="116736" y="1879827"/>
                </a:lnTo>
                <a:lnTo>
                  <a:pt x="144970" y="1883867"/>
                </a:lnTo>
                <a:lnTo>
                  <a:pt x="144970" y="1879815"/>
                </a:lnTo>
                <a:lnTo>
                  <a:pt x="124313" y="1853352"/>
                </a:lnTo>
                <a:lnTo>
                  <a:pt x="108919" y="1816874"/>
                </a:lnTo>
                <a:lnTo>
                  <a:pt x="98401" y="1769116"/>
                </a:lnTo>
                <a:lnTo>
                  <a:pt x="92372" y="1708815"/>
                </a:lnTo>
                <a:lnTo>
                  <a:pt x="90449" y="1634705"/>
                </a:lnTo>
                <a:lnTo>
                  <a:pt x="90449" y="1217421"/>
                </a:lnTo>
                <a:lnTo>
                  <a:pt x="89526" y="1146522"/>
                </a:lnTo>
                <a:lnTo>
                  <a:pt x="86366" y="1085751"/>
                </a:lnTo>
                <a:lnTo>
                  <a:pt x="80384" y="1035110"/>
                </a:lnTo>
                <a:lnTo>
                  <a:pt x="70994" y="994597"/>
                </a:lnTo>
                <a:lnTo>
                  <a:pt x="39649" y="943952"/>
                </a:lnTo>
                <a:lnTo>
                  <a:pt x="39649" y="939901"/>
                </a:lnTo>
                <a:lnTo>
                  <a:pt x="72095" y="879209"/>
                </a:lnTo>
                <a:lnTo>
                  <a:pt x="81313" y="833050"/>
                </a:lnTo>
                <a:lnTo>
                  <a:pt x="86916" y="777098"/>
                </a:lnTo>
                <a:lnTo>
                  <a:pt x="89698" y="711918"/>
                </a:lnTo>
                <a:lnTo>
                  <a:pt x="90449" y="638073"/>
                </a:lnTo>
                <a:lnTo>
                  <a:pt x="90449" y="249148"/>
                </a:lnTo>
                <a:lnTo>
                  <a:pt x="92541" y="177148"/>
                </a:lnTo>
                <a:lnTo>
                  <a:pt x="98855" y="116525"/>
                </a:lnTo>
                <a:lnTo>
                  <a:pt x="109451" y="66987"/>
                </a:lnTo>
                <a:lnTo>
                  <a:pt x="124388" y="28242"/>
                </a:lnTo>
                <a:lnTo>
                  <a:pt x="140901" y="4125"/>
                </a:lnTo>
                <a:close/>
              </a:path>
              <a:path w="145414" h="1884045">
                <a:moveTo>
                  <a:pt x="143725" y="0"/>
                </a:moveTo>
                <a:lnTo>
                  <a:pt x="140901" y="4125"/>
                </a:lnTo>
                <a:lnTo>
                  <a:pt x="144970" y="4051"/>
                </a:lnTo>
                <a:lnTo>
                  <a:pt x="14372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83902" y="138861"/>
            <a:ext cx="7143974" cy="10772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91520" marR="6605" indent="-1675836">
              <a:lnSpc>
                <a:spcPts val="4160"/>
              </a:lnSpc>
            </a:pPr>
            <a:r>
              <a:rPr spc="-20" dirty="0"/>
              <a:t>Most </a:t>
            </a:r>
            <a:r>
              <a:rPr spc="-33" dirty="0"/>
              <a:t>organizations know </a:t>
            </a:r>
            <a:r>
              <a:rPr spc="-26" dirty="0"/>
              <a:t>their  </a:t>
            </a:r>
            <a:r>
              <a:rPr spc="-33" dirty="0"/>
              <a:t>success</a:t>
            </a:r>
            <a:r>
              <a:rPr spc="-85" dirty="0"/>
              <a:t> </a:t>
            </a:r>
            <a:r>
              <a:rPr spc="-33" dirty="0"/>
              <a:t>factors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55285" y="1551398"/>
            <a:ext cx="7775794" cy="37138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511"/>
            <a:r>
              <a:rPr sz="3100" spc="-78" dirty="0">
                <a:latin typeface="Arial"/>
                <a:cs typeface="Arial"/>
              </a:rPr>
              <a:t>However, </a:t>
            </a:r>
            <a:r>
              <a:rPr sz="3100" spc="-52" dirty="0">
                <a:latin typeface="Arial"/>
                <a:cs typeface="Arial"/>
              </a:rPr>
              <a:t>few</a:t>
            </a:r>
            <a:r>
              <a:rPr sz="3100" spc="26" dirty="0">
                <a:latin typeface="Arial"/>
                <a:cs typeface="Arial"/>
              </a:rPr>
              <a:t> </a:t>
            </a:r>
            <a:r>
              <a:rPr sz="3100" spc="-26" dirty="0">
                <a:latin typeface="Arial"/>
                <a:cs typeface="Arial"/>
              </a:rPr>
              <a:t>organizations:</a:t>
            </a:r>
            <a:endParaRPr sz="3100" dirty="0">
              <a:latin typeface="Arial"/>
              <a:cs typeface="Arial"/>
            </a:endParaRPr>
          </a:p>
          <a:p>
            <a:pPr marL="478810" indent="-462300">
              <a:spcBef>
                <a:spcPts val="871"/>
              </a:spcBef>
              <a:buChar char="•"/>
              <a:tabLst>
                <a:tab pos="478810" algn="l"/>
                <a:tab pos="479636" algn="l"/>
              </a:tabLst>
            </a:pPr>
            <a:r>
              <a:rPr sz="3100" spc="-46" dirty="0">
                <a:latin typeface="Arial"/>
                <a:cs typeface="Arial"/>
              </a:rPr>
              <a:t>Word </a:t>
            </a:r>
            <a:r>
              <a:rPr sz="3100" spc="-26" dirty="0">
                <a:latin typeface="Arial"/>
                <a:cs typeface="Arial"/>
              </a:rPr>
              <a:t>their </a:t>
            </a:r>
            <a:r>
              <a:rPr sz="3100" spc="-13" dirty="0">
                <a:latin typeface="Arial"/>
                <a:cs typeface="Arial"/>
              </a:rPr>
              <a:t>success </a:t>
            </a:r>
            <a:r>
              <a:rPr sz="3100" spc="-33" dirty="0">
                <a:latin typeface="Arial"/>
                <a:cs typeface="Arial"/>
              </a:rPr>
              <a:t>factors</a:t>
            </a:r>
            <a:r>
              <a:rPr sz="3100" spc="59" dirty="0">
                <a:latin typeface="Arial"/>
                <a:cs typeface="Arial"/>
              </a:rPr>
              <a:t> </a:t>
            </a:r>
            <a:r>
              <a:rPr sz="3100" spc="-33" dirty="0">
                <a:latin typeface="Arial"/>
                <a:cs typeface="Arial"/>
              </a:rPr>
              <a:t>appropriately</a:t>
            </a:r>
            <a:endParaRPr sz="3100" dirty="0">
              <a:latin typeface="Arial"/>
              <a:cs typeface="Arial"/>
            </a:endParaRPr>
          </a:p>
          <a:p>
            <a:pPr marL="478810" marR="205558" indent="-462300">
              <a:lnSpc>
                <a:spcPts val="3511"/>
              </a:lnSpc>
              <a:spcBef>
                <a:spcPts val="1183"/>
              </a:spcBef>
              <a:buChar char="•"/>
              <a:tabLst>
                <a:tab pos="478810" algn="l"/>
                <a:tab pos="479636" algn="l"/>
              </a:tabLst>
            </a:pPr>
            <a:r>
              <a:rPr sz="3100" spc="-39" dirty="0">
                <a:latin typeface="Arial"/>
                <a:cs typeface="Arial"/>
              </a:rPr>
              <a:t>Segregate </a:t>
            </a:r>
            <a:r>
              <a:rPr sz="3100" spc="-26" dirty="0">
                <a:latin typeface="Arial"/>
                <a:cs typeface="Arial"/>
              </a:rPr>
              <a:t>out </a:t>
            </a:r>
            <a:r>
              <a:rPr sz="3100" spc="-13" dirty="0">
                <a:latin typeface="Arial"/>
                <a:cs typeface="Arial"/>
              </a:rPr>
              <a:t>success </a:t>
            </a:r>
            <a:r>
              <a:rPr sz="3100" spc="-33" dirty="0">
                <a:latin typeface="Arial"/>
                <a:cs typeface="Arial"/>
              </a:rPr>
              <a:t>factors </a:t>
            </a:r>
            <a:r>
              <a:rPr sz="3100" spc="-26" dirty="0">
                <a:latin typeface="Arial"/>
                <a:cs typeface="Arial"/>
              </a:rPr>
              <a:t>from their  </a:t>
            </a:r>
            <a:r>
              <a:rPr sz="3100" spc="-33" dirty="0">
                <a:latin typeface="Arial"/>
                <a:cs typeface="Arial"/>
              </a:rPr>
              <a:t>strategic</a:t>
            </a:r>
            <a:r>
              <a:rPr sz="3100" spc="-85" dirty="0">
                <a:latin typeface="Arial"/>
                <a:cs typeface="Arial"/>
              </a:rPr>
              <a:t> </a:t>
            </a:r>
            <a:r>
              <a:rPr sz="3100" spc="-26" dirty="0">
                <a:latin typeface="Arial"/>
                <a:cs typeface="Arial"/>
              </a:rPr>
              <a:t>objectives</a:t>
            </a:r>
            <a:endParaRPr sz="3100" dirty="0">
              <a:latin typeface="Arial"/>
              <a:cs typeface="Arial"/>
            </a:endParaRPr>
          </a:p>
          <a:p>
            <a:pPr marL="478810" indent="-462300">
              <a:lnSpc>
                <a:spcPts val="3627"/>
              </a:lnSpc>
              <a:spcBef>
                <a:spcPts val="793"/>
              </a:spcBef>
              <a:buChar char="•"/>
              <a:tabLst>
                <a:tab pos="478810" algn="l"/>
                <a:tab pos="479636" algn="l"/>
              </a:tabLst>
            </a:pPr>
            <a:r>
              <a:rPr sz="3100" spc="-7" dirty="0">
                <a:latin typeface="Arial"/>
                <a:cs typeface="Arial"/>
              </a:rPr>
              <a:t>Sift </a:t>
            </a:r>
            <a:r>
              <a:rPr sz="3100" spc="-26" dirty="0">
                <a:latin typeface="Arial"/>
                <a:cs typeface="Arial"/>
              </a:rPr>
              <a:t>through </a:t>
            </a:r>
            <a:r>
              <a:rPr sz="3100" spc="-20" dirty="0">
                <a:latin typeface="Arial"/>
                <a:cs typeface="Arial"/>
              </a:rPr>
              <a:t>them </a:t>
            </a:r>
            <a:r>
              <a:rPr sz="3100" spc="-33" dirty="0">
                <a:latin typeface="Arial"/>
                <a:cs typeface="Arial"/>
              </a:rPr>
              <a:t>to </a:t>
            </a:r>
            <a:r>
              <a:rPr sz="3100" spc="-13" dirty="0">
                <a:latin typeface="Arial"/>
                <a:cs typeface="Arial"/>
              </a:rPr>
              <a:t>find </a:t>
            </a:r>
            <a:r>
              <a:rPr sz="3100" spc="-26" dirty="0">
                <a:latin typeface="Arial"/>
                <a:cs typeface="Arial"/>
              </a:rPr>
              <a:t>their </a:t>
            </a:r>
            <a:r>
              <a:rPr sz="3100" spc="-20" dirty="0">
                <a:latin typeface="Arial"/>
                <a:cs typeface="Arial"/>
              </a:rPr>
              <a:t>critical</a:t>
            </a:r>
            <a:r>
              <a:rPr sz="3100" spc="91" dirty="0">
                <a:latin typeface="Arial"/>
                <a:cs typeface="Arial"/>
              </a:rPr>
              <a:t> </a:t>
            </a:r>
            <a:r>
              <a:rPr sz="3100" spc="-20" dirty="0">
                <a:latin typeface="Arial"/>
                <a:cs typeface="Arial"/>
              </a:rPr>
              <a:t>ones</a:t>
            </a:r>
            <a:endParaRPr sz="3100" dirty="0">
              <a:latin typeface="Arial"/>
              <a:cs typeface="Arial"/>
            </a:endParaRPr>
          </a:p>
          <a:p>
            <a:pPr marL="478810">
              <a:lnSpc>
                <a:spcPts val="3627"/>
              </a:lnSpc>
            </a:pPr>
            <a:r>
              <a:rPr sz="3100" dirty="0">
                <a:latin typeface="Arial"/>
                <a:cs typeface="Arial"/>
              </a:rPr>
              <a:t>— </a:t>
            </a:r>
            <a:r>
              <a:rPr sz="3100" spc="-26" dirty="0">
                <a:latin typeface="Arial"/>
                <a:cs typeface="Arial"/>
              </a:rPr>
              <a:t>their</a:t>
            </a:r>
            <a:r>
              <a:rPr sz="3100" spc="-124" dirty="0">
                <a:latin typeface="Arial"/>
                <a:cs typeface="Arial"/>
              </a:rPr>
              <a:t> </a:t>
            </a:r>
            <a:r>
              <a:rPr sz="3100" spc="-46" dirty="0">
                <a:latin typeface="Arial"/>
                <a:cs typeface="Arial"/>
              </a:rPr>
              <a:t>CSFs</a:t>
            </a:r>
            <a:endParaRPr sz="3100" dirty="0">
              <a:latin typeface="Arial"/>
              <a:cs typeface="Arial"/>
            </a:endParaRPr>
          </a:p>
          <a:p>
            <a:pPr marL="478810" indent="-462300">
              <a:spcBef>
                <a:spcPts val="871"/>
              </a:spcBef>
              <a:buChar char="•"/>
              <a:tabLst>
                <a:tab pos="478810" algn="l"/>
                <a:tab pos="479636" algn="l"/>
              </a:tabLst>
            </a:pPr>
            <a:r>
              <a:rPr sz="3100" spc="-33" dirty="0">
                <a:latin typeface="Arial"/>
                <a:cs typeface="Arial"/>
              </a:rPr>
              <a:t>Communicate </a:t>
            </a:r>
            <a:r>
              <a:rPr sz="3100" spc="-46" dirty="0">
                <a:latin typeface="Arial"/>
                <a:cs typeface="Arial"/>
              </a:rPr>
              <a:t>CSFs </a:t>
            </a:r>
            <a:r>
              <a:rPr sz="3100" spc="-33" dirty="0">
                <a:latin typeface="Arial"/>
                <a:cs typeface="Arial"/>
              </a:rPr>
              <a:t>to</a:t>
            </a:r>
            <a:r>
              <a:rPr sz="3100" spc="33" dirty="0">
                <a:latin typeface="Arial"/>
                <a:cs typeface="Arial"/>
              </a:rPr>
              <a:t> </a:t>
            </a:r>
            <a:r>
              <a:rPr sz="3100" spc="-13" dirty="0">
                <a:latin typeface="Arial"/>
                <a:cs typeface="Arial"/>
              </a:rPr>
              <a:t>staff</a:t>
            </a:r>
            <a:endParaRPr sz="31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04281" y="405528"/>
            <a:ext cx="6502998" cy="10772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63946" marR="6605" indent="-1948262">
              <a:lnSpc>
                <a:spcPts val="4160"/>
              </a:lnSpc>
            </a:pPr>
            <a:r>
              <a:rPr spc="-20" dirty="0"/>
              <a:t>Step </a:t>
            </a:r>
            <a:r>
              <a:rPr spc="46" dirty="0"/>
              <a:t>4: </a:t>
            </a:r>
            <a:r>
              <a:rPr spc="-39" dirty="0"/>
              <a:t>Communicate CSFs  to </a:t>
            </a:r>
            <a:r>
              <a:rPr spc="-13" dirty="0"/>
              <a:t>the</a:t>
            </a:r>
            <a:r>
              <a:rPr spc="-52" dirty="0"/>
              <a:t> </a:t>
            </a:r>
            <a:r>
              <a:rPr spc="-7" dirty="0"/>
              <a:t>staff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008233" y="1840788"/>
            <a:ext cx="1838853" cy="10002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511" marR="6605" indent="4127" algn="ctr">
              <a:lnSpc>
                <a:spcPts val="2601"/>
              </a:lnSpc>
            </a:pPr>
            <a:r>
              <a:rPr dirty="0">
                <a:latin typeface="Arial"/>
                <a:cs typeface="Arial"/>
              </a:rPr>
              <a:t>Myths </a:t>
            </a:r>
            <a:r>
              <a:rPr spc="-20" dirty="0">
                <a:latin typeface="Arial"/>
                <a:cs typeface="Arial"/>
              </a:rPr>
              <a:t>of  </a:t>
            </a:r>
            <a:r>
              <a:rPr spc="-13" dirty="0">
                <a:latin typeface="Arial"/>
                <a:cs typeface="Arial"/>
              </a:rPr>
              <a:t>performance  m</a:t>
            </a:r>
            <a:r>
              <a:rPr spc="-26" dirty="0">
                <a:latin typeface="Arial"/>
                <a:cs typeface="Arial"/>
              </a:rPr>
              <a:t>e</a:t>
            </a:r>
            <a:r>
              <a:rPr spc="-20" dirty="0">
                <a:latin typeface="Arial"/>
                <a:cs typeface="Arial"/>
              </a:rPr>
              <a:t>a</a:t>
            </a:r>
            <a:r>
              <a:rPr spc="-26" dirty="0">
                <a:latin typeface="Arial"/>
                <a:cs typeface="Arial"/>
              </a:rPr>
              <a:t>s</a:t>
            </a:r>
            <a:r>
              <a:rPr spc="-39" dirty="0">
                <a:latin typeface="Arial"/>
                <a:cs typeface="Arial"/>
              </a:rPr>
              <a:t>u</a:t>
            </a:r>
            <a:r>
              <a:rPr spc="-26" dirty="0">
                <a:latin typeface="Arial"/>
                <a:cs typeface="Arial"/>
              </a:rPr>
              <a:t>re</a:t>
            </a:r>
            <a:r>
              <a:rPr spc="-13" dirty="0">
                <a:latin typeface="Arial"/>
                <a:cs typeface="Arial"/>
              </a:rPr>
              <a:t>m</a:t>
            </a:r>
            <a:r>
              <a:rPr spc="-26" dirty="0">
                <a:latin typeface="Arial"/>
                <a:cs typeface="Arial"/>
              </a:rPr>
              <a:t>e</a:t>
            </a:r>
            <a:r>
              <a:rPr spc="-33" dirty="0">
                <a:latin typeface="Arial"/>
                <a:cs typeface="Arial"/>
              </a:rPr>
              <a:t>nt</a:t>
            </a:r>
            <a:endParaRPr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664323" y="4399507"/>
            <a:ext cx="2807811" cy="390757"/>
          </a:xfrm>
          <a:prstGeom prst="rect">
            <a:avLst/>
          </a:prstGeom>
        </p:spPr>
        <p:txBody>
          <a:bodyPr vert="horz" wrap="square" lIns="0" tIns="34673" rIns="0" bIns="0" rtlCol="0">
            <a:spAutoFit/>
          </a:bodyPr>
          <a:lstStyle/>
          <a:p>
            <a:pPr>
              <a:spcBef>
                <a:spcPts val="273"/>
              </a:spcBef>
            </a:pPr>
            <a:r>
              <a:rPr spc="-7" dirty="0">
                <a:latin typeface="Arial"/>
                <a:cs typeface="Arial"/>
              </a:rPr>
              <a:t>e</a:t>
            </a:r>
            <a:endParaRPr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40296" y="3813539"/>
            <a:ext cx="1609933" cy="13336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685" marR="6605" indent="96587" algn="ctr">
              <a:lnSpc>
                <a:spcPts val="2601"/>
              </a:lnSpc>
            </a:pPr>
            <a:r>
              <a:rPr spc="-59" dirty="0">
                <a:latin typeface="Arial"/>
                <a:cs typeface="Arial"/>
              </a:rPr>
              <a:t>F</a:t>
            </a:r>
            <a:r>
              <a:rPr spc="-26" dirty="0">
                <a:latin typeface="Arial"/>
                <a:cs typeface="Arial"/>
              </a:rPr>
              <a:t>ou</a:t>
            </a:r>
            <a:r>
              <a:rPr spc="-20" dirty="0">
                <a:latin typeface="Arial"/>
                <a:cs typeface="Arial"/>
              </a:rPr>
              <a:t>n</a:t>
            </a:r>
            <a:r>
              <a:rPr spc="-7" dirty="0">
                <a:latin typeface="Arial"/>
                <a:cs typeface="Arial"/>
              </a:rPr>
              <a:t>d</a:t>
            </a:r>
            <a:r>
              <a:rPr spc="-52" dirty="0">
                <a:latin typeface="Arial"/>
                <a:cs typeface="Arial"/>
              </a:rPr>
              <a:t>a</a:t>
            </a:r>
            <a:r>
              <a:rPr spc="-13" dirty="0">
                <a:latin typeface="Arial"/>
                <a:cs typeface="Arial"/>
              </a:rPr>
              <a:t>t</a:t>
            </a:r>
            <a:r>
              <a:rPr spc="-20" dirty="0">
                <a:latin typeface="Arial"/>
                <a:cs typeface="Arial"/>
              </a:rPr>
              <a:t>io</a:t>
            </a:r>
            <a:r>
              <a:rPr spc="-7" dirty="0">
                <a:latin typeface="Arial"/>
                <a:cs typeface="Arial"/>
              </a:rPr>
              <a:t>n  </a:t>
            </a:r>
            <a:r>
              <a:rPr spc="-20" dirty="0">
                <a:latin typeface="Arial"/>
                <a:cs typeface="Arial"/>
              </a:rPr>
              <a:t>stones </a:t>
            </a:r>
            <a:r>
              <a:rPr spc="-13" dirty="0">
                <a:latin typeface="Arial"/>
                <a:cs typeface="Arial"/>
              </a:rPr>
              <a:t>and  the </a:t>
            </a:r>
            <a:r>
              <a:rPr spc="-26" dirty="0">
                <a:latin typeface="Arial"/>
                <a:cs typeface="Arial"/>
              </a:rPr>
              <a:t>six-stag  </a:t>
            </a:r>
            <a:r>
              <a:rPr spc="-13" dirty="0">
                <a:latin typeface="Arial"/>
                <a:cs typeface="Arial"/>
              </a:rPr>
              <a:t>process</a:t>
            </a:r>
            <a:endParaRPr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427989" y="2114130"/>
            <a:ext cx="1192882" cy="6668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0232" marR="6605" indent="-224545">
              <a:lnSpc>
                <a:spcPts val="2601"/>
              </a:lnSpc>
            </a:pPr>
            <a:r>
              <a:rPr spc="-13" dirty="0">
                <a:latin typeface="Arial"/>
                <a:cs typeface="Arial"/>
              </a:rPr>
              <a:t>The</a:t>
            </a:r>
            <a:r>
              <a:rPr spc="-111" dirty="0">
                <a:latin typeface="Arial"/>
                <a:cs typeface="Arial"/>
              </a:rPr>
              <a:t> </a:t>
            </a:r>
            <a:r>
              <a:rPr spc="-13" dirty="0">
                <a:latin typeface="Arial"/>
                <a:cs typeface="Arial"/>
              </a:rPr>
              <a:t>next  </a:t>
            </a:r>
            <a:r>
              <a:rPr spc="-20" dirty="0">
                <a:latin typeface="Arial"/>
                <a:cs typeface="Arial"/>
              </a:rPr>
              <a:t>steps</a:t>
            </a:r>
            <a:endParaRPr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423105" y="3126468"/>
            <a:ext cx="1135444" cy="6001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511"/>
            <a:r>
              <a:rPr sz="3900" b="1" spc="-7" dirty="0">
                <a:latin typeface="Arial"/>
                <a:cs typeface="Arial"/>
              </a:rPr>
              <a:t>K</a:t>
            </a:r>
            <a:r>
              <a:rPr sz="3900" b="1" spc="-59" dirty="0">
                <a:latin typeface="Arial"/>
                <a:cs typeface="Arial"/>
              </a:rPr>
              <a:t>P</a:t>
            </a:r>
            <a:r>
              <a:rPr sz="3900" b="1" spc="-13" dirty="0">
                <a:latin typeface="Arial"/>
                <a:cs typeface="Arial"/>
              </a:rPr>
              <a:t>I</a:t>
            </a:r>
            <a:r>
              <a:rPr sz="3900" b="1" spc="-7" dirty="0">
                <a:latin typeface="Arial"/>
                <a:cs typeface="Arial"/>
              </a:rPr>
              <a:t>s</a:t>
            </a:r>
            <a:endParaRPr sz="3900" dirty="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788779" y="2230795"/>
            <a:ext cx="372930" cy="533128"/>
          </a:xfrm>
          <a:custGeom>
            <a:avLst/>
            <a:gdLst/>
            <a:ahLst/>
            <a:cxnLst/>
            <a:rect l="l" t="t" r="r" b="b"/>
            <a:pathLst>
              <a:path w="284479" h="414655">
                <a:moveTo>
                  <a:pt x="141490" y="0"/>
                </a:moveTo>
                <a:lnTo>
                  <a:pt x="0" y="128955"/>
                </a:lnTo>
                <a:lnTo>
                  <a:pt x="60045" y="129298"/>
                </a:lnTo>
                <a:lnTo>
                  <a:pt x="60045" y="414655"/>
                </a:lnTo>
                <a:lnTo>
                  <a:pt x="224396" y="414655"/>
                </a:lnTo>
                <a:lnTo>
                  <a:pt x="224396" y="129895"/>
                </a:lnTo>
                <a:lnTo>
                  <a:pt x="284011" y="129895"/>
                </a:lnTo>
                <a:lnTo>
                  <a:pt x="141490" y="0"/>
                </a:lnTo>
                <a:close/>
              </a:path>
              <a:path w="284479" h="414655">
                <a:moveTo>
                  <a:pt x="284011" y="129895"/>
                </a:moveTo>
                <a:lnTo>
                  <a:pt x="224396" y="129895"/>
                </a:lnTo>
                <a:lnTo>
                  <a:pt x="284429" y="130276"/>
                </a:lnTo>
                <a:lnTo>
                  <a:pt x="284011" y="12989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842583" y="2707277"/>
            <a:ext cx="525266" cy="432707"/>
          </a:xfrm>
          <a:custGeom>
            <a:avLst/>
            <a:gdLst/>
            <a:ahLst/>
            <a:cxnLst/>
            <a:rect l="l" t="t" r="r" b="b"/>
            <a:pathLst>
              <a:path w="400685" h="336550">
                <a:moveTo>
                  <a:pt x="399964" y="193840"/>
                </a:moveTo>
                <a:lnTo>
                  <a:pt x="71259" y="193840"/>
                </a:lnTo>
                <a:lnTo>
                  <a:pt x="318376" y="336511"/>
                </a:lnTo>
                <a:lnTo>
                  <a:pt x="400557" y="194182"/>
                </a:lnTo>
                <a:lnTo>
                  <a:pt x="399964" y="193840"/>
                </a:lnTo>
                <a:close/>
              </a:path>
              <a:path w="400685" h="336550">
                <a:moveTo>
                  <a:pt x="184289" y="0"/>
                </a:moveTo>
                <a:lnTo>
                  <a:pt x="0" y="58661"/>
                </a:lnTo>
                <a:lnTo>
                  <a:pt x="40944" y="245656"/>
                </a:lnTo>
                <a:lnTo>
                  <a:pt x="71259" y="193840"/>
                </a:lnTo>
                <a:lnTo>
                  <a:pt x="399964" y="193840"/>
                </a:lnTo>
                <a:lnTo>
                  <a:pt x="153949" y="51803"/>
                </a:lnTo>
                <a:lnTo>
                  <a:pt x="184289" y="0"/>
                </a:lnTo>
                <a:close/>
              </a:path>
            </a:pathLst>
          </a:custGeom>
          <a:solidFill>
            <a:srgbClr val="6D6F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639329" y="2753555"/>
            <a:ext cx="525266" cy="432707"/>
          </a:xfrm>
          <a:custGeom>
            <a:avLst/>
            <a:gdLst/>
            <a:ahLst/>
            <a:cxnLst/>
            <a:rect l="l" t="t" r="r" b="b"/>
            <a:pathLst>
              <a:path w="400685" h="336550">
                <a:moveTo>
                  <a:pt x="216268" y="0"/>
                </a:moveTo>
                <a:lnTo>
                  <a:pt x="246608" y="51803"/>
                </a:lnTo>
                <a:lnTo>
                  <a:pt x="0" y="194182"/>
                </a:lnTo>
                <a:lnTo>
                  <a:pt x="82181" y="336511"/>
                </a:lnTo>
                <a:lnTo>
                  <a:pt x="329298" y="193840"/>
                </a:lnTo>
                <a:lnTo>
                  <a:pt x="370958" y="193840"/>
                </a:lnTo>
                <a:lnTo>
                  <a:pt x="400558" y="58661"/>
                </a:lnTo>
                <a:lnTo>
                  <a:pt x="216268" y="0"/>
                </a:lnTo>
                <a:close/>
              </a:path>
              <a:path w="400685" h="336550">
                <a:moveTo>
                  <a:pt x="370958" y="193840"/>
                </a:moveTo>
                <a:lnTo>
                  <a:pt x="329298" y="193840"/>
                </a:lnTo>
                <a:lnTo>
                  <a:pt x="359613" y="245656"/>
                </a:lnTo>
                <a:lnTo>
                  <a:pt x="370958" y="1938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819304" y="3754905"/>
            <a:ext cx="524435" cy="433524"/>
          </a:xfrm>
          <a:custGeom>
            <a:avLst/>
            <a:gdLst/>
            <a:ahLst/>
            <a:cxnLst/>
            <a:rect l="l" t="t" r="r" b="b"/>
            <a:pathLst>
              <a:path w="400050" h="337185">
                <a:moveTo>
                  <a:pt x="41351" y="90195"/>
                </a:moveTo>
                <a:lnTo>
                  <a:pt x="0" y="279133"/>
                </a:lnTo>
                <a:lnTo>
                  <a:pt x="182422" y="337172"/>
                </a:lnTo>
                <a:lnTo>
                  <a:pt x="152704" y="285013"/>
                </a:lnTo>
                <a:lnTo>
                  <a:pt x="399746" y="142379"/>
                </a:lnTo>
                <a:lnTo>
                  <a:pt x="71043" y="142379"/>
                </a:lnTo>
                <a:lnTo>
                  <a:pt x="41351" y="90195"/>
                </a:lnTo>
                <a:close/>
              </a:path>
              <a:path w="400050" h="337185">
                <a:moveTo>
                  <a:pt x="317652" y="0"/>
                </a:moveTo>
                <a:lnTo>
                  <a:pt x="71043" y="142379"/>
                </a:lnTo>
                <a:lnTo>
                  <a:pt x="399746" y="142379"/>
                </a:lnTo>
                <a:lnTo>
                  <a:pt x="3176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678538" y="4399507"/>
            <a:ext cx="2793660" cy="2192927"/>
          </a:xfrm>
          <a:custGeom>
            <a:avLst/>
            <a:gdLst/>
            <a:ahLst/>
            <a:cxnLst/>
            <a:rect l="l" t="t" r="r" b="b"/>
            <a:pathLst>
              <a:path w="2131060" h="1705610">
                <a:moveTo>
                  <a:pt x="0" y="0"/>
                </a:moveTo>
                <a:lnTo>
                  <a:pt x="2130552" y="0"/>
                </a:lnTo>
                <a:lnTo>
                  <a:pt x="2130552" y="1705355"/>
                </a:lnTo>
                <a:lnTo>
                  <a:pt x="0" y="1705355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702431" y="4418801"/>
            <a:ext cx="2581388" cy="1970042"/>
          </a:xfrm>
          <a:custGeom>
            <a:avLst/>
            <a:gdLst/>
            <a:ahLst/>
            <a:cxnLst/>
            <a:rect l="l" t="t" r="r" b="b"/>
            <a:pathLst>
              <a:path w="1969135" h="1532254">
                <a:moveTo>
                  <a:pt x="1476463" y="0"/>
                </a:moveTo>
                <a:lnTo>
                  <a:pt x="492150" y="0"/>
                </a:lnTo>
                <a:lnTo>
                  <a:pt x="0" y="765835"/>
                </a:lnTo>
                <a:lnTo>
                  <a:pt x="492150" y="1531670"/>
                </a:lnTo>
                <a:lnTo>
                  <a:pt x="1476463" y="1531670"/>
                </a:lnTo>
                <a:lnTo>
                  <a:pt x="1968614" y="765835"/>
                </a:lnTo>
                <a:lnTo>
                  <a:pt x="147646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702431" y="4418801"/>
            <a:ext cx="2581388" cy="1970042"/>
          </a:xfrm>
          <a:custGeom>
            <a:avLst/>
            <a:gdLst/>
            <a:ahLst/>
            <a:cxnLst/>
            <a:rect l="l" t="t" r="r" b="b"/>
            <a:pathLst>
              <a:path w="1969135" h="1532254">
                <a:moveTo>
                  <a:pt x="1476463" y="1531670"/>
                </a:moveTo>
                <a:lnTo>
                  <a:pt x="492150" y="1531670"/>
                </a:lnTo>
                <a:lnTo>
                  <a:pt x="0" y="765835"/>
                </a:lnTo>
                <a:lnTo>
                  <a:pt x="492150" y="0"/>
                </a:lnTo>
                <a:lnTo>
                  <a:pt x="1476463" y="0"/>
                </a:lnTo>
                <a:lnTo>
                  <a:pt x="1968614" y="765835"/>
                </a:lnTo>
                <a:lnTo>
                  <a:pt x="1476463" y="1531670"/>
                </a:lnTo>
                <a:close/>
              </a:path>
            </a:pathLst>
          </a:custGeom>
          <a:ln w="342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4434076" y="4900910"/>
            <a:ext cx="1112967" cy="10002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511" marR="6605" indent="85855" algn="just">
              <a:lnSpc>
                <a:spcPts val="2601"/>
              </a:lnSpc>
            </a:pPr>
            <a:r>
              <a:rPr spc="-13" dirty="0">
                <a:latin typeface="Arial"/>
                <a:cs typeface="Arial"/>
              </a:rPr>
              <a:t>Critical  </a:t>
            </a:r>
            <a:r>
              <a:rPr spc="-26" dirty="0">
                <a:latin typeface="Arial"/>
                <a:cs typeface="Arial"/>
              </a:rPr>
              <a:t>s</a:t>
            </a:r>
            <a:r>
              <a:rPr spc="-7" dirty="0">
                <a:latin typeface="Arial"/>
                <a:cs typeface="Arial"/>
              </a:rPr>
              <a:t>u</a:t>
            </a:r>
            <a:r>
              <a:rPr dirty="0">
                <a:latin typeface="Arial"/>
                <a:cs typeface="Arial"/>
              </a:rPr>
              <a:t>c</a:t>
            </a:r>
            <a:r>
              <a:rPr spc="-7" dirty="0">
                <a:latin typeface="Arial"/>
                <a:cs typeface="Arial"/>
              </a:rPr>
              <a:t>c</a:t>
            </a:r>
            <a:r>
              <a:rPr spc="-20" dirty="0">
                <a:latin typeface="Arial"/>
                <a:cs typeface="Arial"/>
              </a:rPr>
              <a:t>e</a:t>
            </a:r>
            <a:r>
              <a:rPr spc="-7" dirty="0">
                <a:latin typeface="Arial"/>
                <a:cs typeface="Arial"/>
              </a:rPr>
              <a:t>s</a:t>
            </a:r>
            <a:r>
              <a:rPr dirty="0">
                <a:latin typeface="Arial"/>
                <a:cs typeface="Arial"/>
              </a:rPr>
              <a:t>s  </a:t>
            </a:r>
            <a:r>
              <a:rPr spc="-20" dirty="0">
                <a:latin typeface="Arial"/>
                <a:cs typeface="Arial"/>
              </a:rPr>
              <a:t>factors</a:t>
            </a:r>
            <a:endParaRPr dirty="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788779" y="4120843"/>
            <a:ext cx="372930" cy="533128"/>
          </a:xfrm>
          <a:custGeom>
            <a:avLst/>
            <a:gdLst/>
            <a:ahLst/>
            <a:cxnLst/>
            <a:rect l="l" t="t" r="r" b="b"/>
            <a:pathLst>
              <a:path w="284479" h="414654">
                <a:moveTo>
                  <a:pt x="224396" y="0"/>
                </a:moveTo>
                <a:lnTo>
                  <a:pt x="60045" y="0"/>
                </a:lnTo>
                <a:lnTo>
                  <a:pt x="60045" y="285356"/>
                </a:lnTo>
                <a:lnTo>
                  <a:pt x="0" y="285699"/>
                </a:lnTo>
                <a:lnTo>
                  <a:pt x="141490" y="414655"/>
                </a:lnTo>
                <a:lnTo>
                  <a:pt x="284011" y="284759"/>
                </a:lnTo>
                <a:lnTo>
                  <a:pt x="224396" y="284759"/>
                </a:lnTo>
                <a:lnTo>
                  <a:pt x="224396" y="0"/>
                </a:lnTo>
                <a:close/>
              </a:path>
              <a:path w="284479" h="414654">
                <a:moveTo>
                  <a:pt x="284429" y="284378"/>
                </a:moveTo>
                <a:lnTo>
                  <a:pt x="224396" y="284759"/>
                </a:lnTo>
                <a:lnTo>
                  <a:pt x="284011" y="284759"/>
                </a:lnTo>
                <a:lnTo>
                  <a:pt x="284429" y="2843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624843" y="3436592"/>
            <a:ext cx="2793660" cy="2192927"/>
          </a:xfrm>
          <a:custGeom>
            <a:avLst/>
            <a:gdLst/>
            <a:ahLst/>
            <a:cxnLst/>
            <a:rect l="l" t="t" r="r" b="b"/>
            <a:pathLst>
              <a:path w="2131060" h="1705610">
                <a:moveTo>
                  <a:pt x="0" y="0"/>
                </a:moveTo>
                <a:lnTo>
                  <a:pt x="2130552" y="0"/>
                </a:lnTo>
                <a:lnTo>
                  <a:pt x="2130552" y="1705356"/>
                </a:lnTo>
                <a:lnTo>
                  <a:pt x="0" y="1705356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648755" y="3455891"/>
            <a:ext cx="2581388" cy="1970042"/>
          </a:xfrm>
          <a:custGeom>
            <a:avLst/>
            <a:gdLst/>
            <a:ahLst/>
            <a:cxnLst/>
            <a:rect l="l" t="t" r="r" b="b"/>
            <a:pathLst>
              <a:path w="1969135" h="1532254">
                <a:moveTo>
                  <a:pt x="1476463" y="0"/>
                </a:moveTo>
                <a:lnTo>
                  <a:pt x="492150" y="0"/>
                </a:lnTo>
                <a:lnTo>
                  <a:pt x="0" y="765835"/>
                </a:lnTo>
                <a:lnTo>
                  <a:pt x="492150" y="1531670"/>
                </a:lnTo>
                <a:lnTo>
                  <a:pt x="1476463" y="1531670"/>
                </a:lnTo>
                <a:lnTo>
                  <a:pt x="1968614" y="765835"/>
                </a:lnTo>
                <a:lnTo>
                  <a:pt x="147646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648755" y="3455891"/>
            <a:ext cx="2581388" cy="1970042"/>
          </a:xfrm>
          <a:custGeom>
            <a:avLst/>
            <a:gdLst/>
            <a:ahLst/>
            <a:cxnLst/>
            <a:rect l="l" t="t" r="r" b="b"/>
            <a:pathLst>
              <a:path w="1969135" h="1532254">
                <a:moveTo>
                  <a:pt x="1476463" y="1531670"/>
                </a:moveTo>
                <a:lnTo>
                  <a:pt x="492150" y="1531670"/>
                </a:lnTo>
                <a:lnTo>
                  <a:pt x="0" y="765835"/>
                </a:lnTo>
                <a:lnTo>
                  <a:pt x="492150" y="0"/>
                </a:lnTo>
                <a:lnTo>
                  <a:pt x="1476463" y="0"/>
                </a:lnTo>
                <a:lnTo>
                  <a:pt x="1968614" y="765835"/>
                </a:lnTo>
                <a:lnTo>
                  <a:pt x="1476463" y="1531670"/>
                </a:lnTo>
                <a:close/>
              </a:path>
            </a:pathLst>
          </a:custGeom>
          <a:ln w="342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6186759" y="4073294"/>
            <a:ext cx="1439284" cy="6668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5916" marR="6605" indent="-240232">
              <a:lnSpc>
                <a:spcPts val="2601"/>
              </a:lnSpc>
            </a:pPr>
            <a:r>
              <a:rPr spc="-33" dirty="0">
                <a:latin typeface="Arial"/>
                <a:cs typeface="Arial"/>
              </a:rPr>
              <a:t>Four</a:t>
            </a:r>
            <a:r>
              <a:rPr spc="-104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types  </a:t>
            </a:r>
            <a:r>
              <a:rPr spc="-20" dirty="0">
                <a:latin typeface="Arial"/>
                <a:cs typeface="Arial"/>
              </a:rPr>
              <a:t>of</a:t>
            </a:r>
            <a:r>
              <a:rPr spc="-124" dirty="0">
                <a:latin typeface="Arial"/>
                <a:cs typeface="Arial"/>
              </a:rPr>
              <a:t> </a:t>
            </a:r>
            <a:r>
              <a:rPr spc="-20" dirty="0">
                <a:latin typeface="Arial"/>
                <a:cs typeface="Arial"/>
              </a:rPr>
              <a:t>PMs</a:t>
            </a:r>
            <a:endParaRPr dirty="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5663553" y="3708630"/>
            <a:ext cx="524435" cy="433524"/>
          </a:xfrm>
          <a:custGeom>
            <a:avLst/>
            <a:gdLst/>
            <a:ahLst/>
            <a:cxnLst/>
            <a:rect l="l" t="t" r="r" b="b"/>
            <a:pathLst>
              <a:path w="400050" h="337185">
                <a:moveTo>
                  <a:pt x="82181" y="0"/>
                </a:moveTo>
                <a:lnTo>
                  <a:pt x="0" y="142328"/>
                </a:lnTo>
                <a:lnTo>
                  <a:pt x="247129" y="285013"/>
                </a:lnTo>
                <a:lnTo>
                  <a:pt x="217411" y="337172"/>
                </a:lnTo>
                <a:lnTo>
                  <a:pt x="399834" y="279133"/>
                </a:lnTo>
                <a:lnTo>
                  <a:pt x="369904" y="142379"/>
                </a:lnTo>
                <a:lnTo>
                  <a:pt x="328790" y="142379"/>
                </a:lnTo>
                <a:lnTo>
                  <a:pt x="82181" y="0"/>
                </a:lnTo>
                <a:close/>
              </a:path>
              <a:path w="400050" h="337185">
                <a:moveTo>
                  <a:pt x="358482" y="90195"/>
                </a:moveTo>
                <a:lnTo>
                  <a:pt x="328790" y="142379"/>
                </a:lnTo>
                <a:lnTo>
                  <a:pt x="369904" y="142379"/>
                </a:lnTo>
                <a:lnTo>
                  <a:pt x="358482" y="9019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>
            <a:spLocks noGrp="1"/>
          </p:cNvSpPr>
          <p:nvPr>
            <p:ph type="title"/>
          </p:nvPr>
        </p:nvSpPr>
        <p:spPr>
          <a:xfrm>
            <a:off x="4175637" y="762015"/>
            <a:ext cx="1693178" cy="8848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511" marR="6605" algn="ctr">
              <a:lnSpc>
                <a:spcPts val="2339"/>
              </a:lnSpc>
            </a:pPr>
            <a:r>
              <a:rPr sz="2300" b="0" spc="-13" dirty="0"/>
              <a:t>B</a:t>
            </a:r>
            <a:r>
              <a:rPr sz="2300" b="0" spc="-33" dirty="0"/>
              <a:t>a</a:t>
            </a:r>
            <a:r>
              <a:rPr sz="2300" b="0" dirty="0"/>
              <a:t>c</a:t>
            </a:r>
            <a:r>
              <a:rPr sz="2300" b="0" spc="-59" dirty="0"/>
              <a:t>k</a:t>
            </a:r>
            <a:r>
              <a:rPr sz="2300" b="0" spc="-26" dirty="0"/>
              <a:t>g</a:t>
            </a:r>
            <a:r>
              <a:rPr sz="2300" b="0" spc="-20" dirty="0"/>
              <a:t>r</a:t>
            </a:r>
            <a:r>
              <a:rPr sz="2300" b="0" spc="-26" dirty="0"/>
              <a:t>ou</a:t>
            </a:r>
            <a:r>
              <a:rPr sz="2300" b="0" spc="-20" dirty="0"/>
              <a:t>n</a:t>
            </a:r>
            <a:r>
              <a:rPr sz="2300" b="0" spc="-33" dirty="0"/>
              <a:t>d</a:t>
            </a:r>
            <a:r>
              <a:rPr sz="2300" b="0" dirty="0"/>
              <a:t>,  </a:t>
            </a:r>
            <a:r>
              <a:rPr sz="2300" b="0" spc="-33" dirty="0"/>
              <a:t>KPI </a:t>
            </a:r>
            <a:r>
              <a:rPr sz="2300" b="0" spc="-20" dirty="0"/>
              <a:t>stories,  </a:t>
            </a:r>
            <a:r>
              <a:rPr sz="2300" b="0" spc="-13" dirty="0"/>
              <a:t>and</a:t>
            </a:r>
            <a:r>
              <a:rPr sz="2300" b="0" spc="-124" dirty="0"/>
              <a:t> </a:t>
            </a:r>
            <a:r>
              <a:rPr sz="2300" b="0" spc="-13" dirty="0"/>
              <a:t>the</a:t>
            </a:r>
            <a:endParaRPr sz="2300" dirty="0"/>
          </a:p>
        </p:txBody>
      </p:sp>
      <p:sp>
        <p:nvSpPr>
          <p:cNvPr id="22" name="object 22"/>
          <p:cNvSpPr txBox="1"/>
          <p:nvPr/>
        </p:nvSpPr>
        <p:spPr>
          <a:xfrm>
            <a:off x="4352151" y="1640306"/>
            <a:ext cx="1340224" cy="5899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511" marR="6605" indent="48706">
              <a:lnSpc>
                <a:spcPts val="2339"/>
              </a:lnSpc>
            </a:pPr>
            <a:r>
              <a:rPr spc="-13" dirty="0">
                <a:latin typeface="Arial"/>
                <a:cs typeface="Arial"/>
              </a:rPr>
              <a:t>balanced  </a:t>
            </a:r>
            <a:r>
              <a:rPr spc="-7" dirty="0">
                <a:latin typeface="Arial"/>
                <a:cs typeface="Arial"/>
              </a:rPr>
              <a:t>s</a:t>
            </a:r>
            <a:r>
              <a:rPr dirty="0">
                <a:latin typeface="Arial"/>
                <a:cs typeface="Arial"/>
              </a:rPr>
              <a:t>c</a:t>
            </a:r>
            <a:r>
              <a:rPr spc="-33" dirty="0">
                <a:latin typeface="Arial"/>
                <a:cs typeface="Arial"/>
              </a:rPr>
              <a:t>or</a:t>
            </a:r>
            <a:r>
              <a:rPr spc="-7" dirty="0">
                <a:latin typeface="Arial"/>
                <a:cs typeface="Arial"/>
              </a:rPr>
              <a:t>e</a:t>
            </a:r>
            <a:r>
              <a:rPr spc="7" dirty="0">
                <a:latin typeface="Arial"/>
                <a:cs typeface="Arial"/>
              </a:rPr>
              <a:t>c</a:t>
            </a:r>
            <a:r>
              <a:rPr spc="-46" dirty="0">
                <a:latin typeface="Arial"/>
                <a:cs typeface="Arial"/>
              </a:rPr>
              <a:t>a</a:t>
            </a:r>
            <a:r>
              <a:rPr spc="-7" dirty="0">
                <a:latin typeface="Arial"/>
                <a:cs typeface="Arial"/>
              </a:rPr>
              <a:t>rd</a:t>
            </a:r>
            <a:endParaRPr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74367" y="138892"/>
            <a:ext cx="7762475" cy="10772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21846" marR="6605" indent="-1906160">
              <a:lnSpc>
                <a:spcPts val="4160"/>
              </a:lnSpc>
            </a:pPr>
            <a:r>
              <a:rPr spc="-65" dirty="0"/>
              <a:t>We </a:t>
            </a:r>
            <a:r>
              <a:rPr dirty="0"/>
              <a:t>need </a:t>
            </a:r>
            <a:r>
              <a:rPr spc="-39" dirty="0"/>
              <a:t>solid </a:t>
            </a:r>
            <a:r>
              <a:rPr spc="-33" dirty="0"/>
              <a:t>foundation stones  for </a:t>
            </a:r>
            <a:r>
              <a:rPr spc="-46" dirty="0"/>
              <a:t>winning</a:t>
            </a:r>
            <a:r>
              <a:rPr spc="-72" dirty="0"/>
              <a:t> </a:t>
            </a:r>
            <a:r>
              <a:rPr spc="-20" dirty="0"/>
              <a:t>KPIs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55283" y="1551428"/>
            <a:ext cx="8882934" cy="49372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78810" indent="-462300">
              <a:buChar char="•"/>
              <a:tabLst>
                <a:tab pos="478810" algn="l"/>
                <a:tab pos="479636" algn="l"/>
              </a:tabLst>
            </a:pPr>
            <a:r>
              <a:rPr sz="3100" spc="-52" dirty="0">
                <a:latin typeface="Arial"/>
                <a:cs typeface="Arial"/>
              </a:rPr>
              <a:t>Partnership </a:t>
            </a:r>
            <a:r>
              <a:rPr sz="3100" spc="-46" dirty="0">
                <a:latin typeface="Arial"/>
                <a:cs typeface="Arial"/>
              </a:rPr>
              <a:t>with </a:t>
            </a:r>
            <a:r>
              <a:rPr sz="3100" spc="-39" dirty="0">
                <a:latin typeface="Arial"/>
                <a:cs typeface="Arial"/>
              </a:rPr>
              <a:t>the </a:t>
            </a:r>
            <a:r>
              <a:rPr sz="3100" spc="-59" dirty="0">
                <a:latin typeface="Arial"/>
                <a:cs typeface="Arial"/>
              </a:rPr>
              <a:t>staff, unions, </a:t>
            </a:r>
            <a:r>
              <a:rPr sz="3100" spc="-46" dirty="0">
                <a:latin typeface="Arial"/>
                <a:cs typeface="Arial"/>
              </a:rPr>
              <a:t>and </a:t>
            </a:r>
            <a:r>
              <a:rPr sz="3100" spc="-33" dirty="0">
                <a:latin typeface="Arial"/>
                <a:cs typeface="Arial"/>
              </a:rPr>
              <a:t>3rd</a:t>
            </a:r>
            <a:r>
              <a:rPr sz="3100" spc="-148" dirty="0">
                <a:latin typeface="Arial"/>
                <a:cs typeface="Arial"/>
              </a:rPr>
              <a:t> </a:t>
            </a:r>
            <a:r>
              <a:rPr sz="3100" spc="-46" dirty="0">
                <a:latin typeface="Arial"/>
                <a:cs typeface="Arial"/>
              </a:rPr>
              <a:t>parties</a:t>
            </a:r>
            <a:endParaRPr sz="3100" dirty="0">
              <a:latin typeface="Arial"/>
              <a:cs typeface="Arial"/>
            </a:endParaRPr>
          </a:p>
          <a:p>
            <a:pPr marL="478810" indent="-462300">
              <a:spcBef>
                <a:spcPts val="871"/>
              </a:spcBef>
              <a:buChar char="•"/>
              <a:tabLst>
                <a:tab pos="478810" algn="l"/>
                <a:tab pos="479636" algn="l"/>
              </a:tabLst>
            </a:pPr>
            <a:r>
              <a:rPr sz="3100" spc="-72" dirty="0">
                <a:latin typeface="Arial"/>
                <a:cs typeface="Arial"/>
              </a:rPr>
              <a:t>Transfer </a:t>
            </a:r>
            <a:r>
              <a:rPr sz="3100" spc="-26" dirty="0">
                <a:latin typeface="Arial"/>
                <a:cs typeface="Arial"/>
              </a:rPr>
              <a:t>of </a:t>
            </a:r>
            <a:r>
              <a:rPr sz="3100" spc="-39" dirty="0">
                <a:latin typeface="Arial"/>
                <a:cs typeface="Arial"/>
              </a:rPr>
              <a:t>power </a:t>
            </a:r>
            <a:r>
              <a:rPr sz="3100" spc="-33" dirty="0">
                <a:latin typeface="Arial"/>
                <a:cs typeface="Arial"/>
              </a:rPr>
              <a:t>to </a:t>
            </a:r>
            <a:r>
              <a:rPr sz="3100" spc="-20" dirty="0">
                <a:latin typeface="Arial"/>
                <a:cs typeface="Arial"/>
              </a:rPr>
              <a:t>the </a:t>
            </a:r>
            <a:r>
              <a:rPr sz="3100" spc="-33" dirty="0">
                <a:latin typeface="Arial"/>
                <a:cs typeface="Arial"/>
              </a:rPr>
              <a:t>front</a:t>
            </a:r>
            <a:r>
              <a:rPr sz="3100" spc="111" dirty="0">
                <a:latin typeface="Arial"/>
                <a:cs typeface="Arial"/>
              </a:rPr>
              <a:t> </a:t>
            </a:r>
            <a:r>
              <a:rPr sz="3100" spc="-26" dirty="0">
                <a:latin typeface="Arial"/>
                <a:cs typeface="Arial"/>
              </a:rPr>
              <a:t>line</a:t>
            </a:r>
            <a:endParaRPr sz="3100" dirty="0">
              <a:latin typeface="Arial"/>
              <a:cs typeface="Arial"/>
            </a:endParaRPr>
          </a:p>
          <a:p>
            <a:pPr marL="478810" indent="-462300">
              <a:spcBef>
                <a:spcPts val="871"/>
              </a:spcBef>
              <a:buChar char="•"/>
              <a:tabLst>
                <a:tab pos="478810" algn="l"/>
                <a:tab pos="479636" algn="l"/>
              </a:tabLst>
            </a:pPr>
            <a:r>
              <a:rPr sz="3100" spc="-33" dirty="0">
                <a:latin typeface="Arial"/>
                <a:cs typeface="Arial"/>
              </a:rPr>
              <a:t>Measure </a:t>
            </a:r>
            <a:r>
              <a:rPr sz="3100" spc="-20" dirty="0">
                <a:latin typeface="Arial"/>
                <a:cs typeface="Arial"/>
              </a:rPr>
              <a:t>and </a:t>
            </a:r>
            <a:r>
              <a:rPr sz="3100" spc="-7" dirty="0">
                <a:latin typeface="Arial"/>
                <a:cs typeface="Arial"/>
              </a:rPr>
              <a:t>report </a:t>
            </a:r>
            <a:r>
              <a:rPr sz="3100" spc="-26" dirty="0">
                <a:latin typeface="Arial"/>
                <a:cs typeface="Arial"/>
              </a:rPr>
              <a:t>only </a:t>
            </a:r>
            <a:r>
              <a:rPr sz="3100" spc="-33" dirty="0">
                <a:latin typeface="Arial"/>
                <a:cs typeface="Arial"/>
              </a:rPr>
              <a:t>what</a:t>
            </a:r>
            <a:r>
              <a:rPr sz="3100" spc="52" dirty="0">
                <a:latin typeface="Arial"/>
                <a:cs typeface="Arial"/>
              </a:rPr>
              <a:t> </a:t>
            </a:r>
            <a:r>
              <a:rPr sz="3100" spc="-26" dirty="0">
                <a:latin typeface="Arial"/>
                <a:cs typeface="Arial"/>
              </a:rPr>
              <a:t>matters</a:t>
            </a:r>
            <a:endParaRPr sz="3100" dirty="0">
              <a:latin typeface="Arial"/>
              <a:cs typeface="Arial"/>
            </a:endParaRPr>
          </a:p>
          <a:p>
            <a:pPr marL="478810" marR="1030267" indent="-462300">
              <a:lnSpc>
                <a:spcPts val="3511"/>
              </a:lnSpc>
              <a:spcBef>
                <a:spcPts val="1183"/>
              </a:spcBef>
              <a:buChar char="•"/>
              <a:tabLst>
                <a:tab pos="478810" algn="l"/>
                <a:tab pos="479636" algn="l"/>
              </a:tabLst>
            </a:pPr>
            <a:r>
              <a:rPr sz="3100" spc="-46" dirty="0">
                <a:latin typeface="Arial"/>
                <a:cs typeface="Arial"/>
              </a:rPr>
              <a:t>KPIs </a:t>
            </a:r>
            <a:r>
              <a:rPr sz="3100" spc="-33" dirty="0">
                <a:latin typeface="Arial"/>
                <a:cs typeface="Arial"/>
              </a:rPr>
              <a:t>are </a:t>
            </a:r>
            <a:r>
              <a:rPr sz="3100" spc="-26" dirty="0">
                <a:latin typeface="Arial"/>
                <a:cs typeface="Arial"/>
              </a:rPr>
              <a:t>sourced from </a:t>
            </a:r>
            <a:r>
              <a:rPr sz="3100" spc="-20" dirty="0">
                <a:latin typeface="Arial"/>
                <a:cs typeface="Arial"/>
              </a:rPr>
              <a:t>the critical </a:t>
            </a:r>
            <a:r>
              <a:rPr sz="3100" spc="-13" dirty="0">
                <a:latin typeface="Arial"/>
                <a:cs typeface="Arial"/>
              </a:rPr>
              <a:t>success  </a:t>
            </a:r>
            <a:r>
              <a:rPr sz="3100" spc="-33" dirty="0">
                <a:latin typeface="Arial"/>
                <a:cs typeface="Arial"/>
              </a:rPr>
              <a:t>factors</a:t>
            </a:r>
            <a:endParaRPr sz="3100" dirty="0">
              <a:latin typeface="Arial"/>
              <a:cs typeface="Arial"/>
            </a:endParaRPr>
          </a:p>
          <a:p>
            <a:pPr marL="478810" indent="-462300">
              <a:spcBef>
                <a:spcPts val="793"/>
              </a:spcBef>
              <a:buChar char="•"/>
              <a:tabLst>
                <a:tab pos="478810" algn="l"/>
                <a:tab pos="479636" algn="l"/>
              </a:tabLst>
            </a:pPr>
            <a:r>
              <a:rPr sz="3100" spc="-20" dirty="0">
                <a:latin typeface="Arial"/>
                <a:cs typeface="Arial"/>
              </a:rPr>
              <a:t>Abandon </a:t>
            </a:r>
            <a:r>
              <a:rPr sz="3100" spc="-26" dirty="0">
                <a:latin typeface="Arial"/>
                <a:cs typeface="Arial"/>
              </a:rPr>
              <a:t>processes </a:t>
            </a:r>
            <a:r>
              <a:rPr sz="3100" spc="-33" dirty="0">
                <a:latin typeface="Arial"/>
                <a:cs typeface="Arial"/>
              </a:rPr>
              <a:t>that </a:t>
            </a:r>
            <a:r>
              <a:rPr sz="3100" spc="-7" dirty="0">
                <a:latin typeface="Arial"/>
                <a:cs typeface="Arial"/>
              </a:rPr>
              <a:t>do </a:t>
            </a:r>
            <a:r>
              <a:rPr sz="3100" spc="-33" dirty="0">
                <a:latin typeface="Arial"/>
                <a:cs typeface="Arial"/>
              </a:rPr>
              <a:t>not</a:t>
            </a:r>
            <a:r>
              <a:rPr sz="3100" spc="104" dirty="0">
                <a:latin typeface="Arial"/>
                <a:cs typeface="Arial"/>
              </a:rPr>
              <a:t> </a:t>
            </a:r>
            <a:r>
              <a:rPr sz="3100" spc="-39" dirty="0">
                <a:latin typeface="Arial"/>
                <a:cs typeface="Arial"/>
              </a:rPr>
              <a:t>deliver</a:t>
            </a:r>
            <a:endParaRPr sz="3100" dirty="0">
              <a:latin typeface="Arial"/>
              <a:cs typeface="Arial"/>
            </a:endParaRPr>
          </a:p>
          <a:p>
            <a:pPr marL="478810" indent="-462300">
              <a:spcBef>
                <a:spcPts val="871"/>
              </a:spcBef>
              <a:buChar char="•"/>
              <a:tabLst>
                <a:tab pos="478810" algn="l"/>
                <a:tab pos="479636" algn="l"/>
              </a:tabLst>
            </a:pPr>
            <a:r>
              <a:rPr sz="3100" spc="-20" dirty="0">
                <a:latin typeface="Arial"/>
                <a:cs typeface="Arial"/>
              </a:rPr>
              <a:t>Home </a:t>
            </a:r>
            <a:r>
              <a:rPr sz="3100" spc="-33" dirty="0">
                <a:latin typeface="Arial"/>
                <a:cs typeface="Arial"/>
              </a:rPr>
              <a:t>grown Chief Measurement</a:t>
            </a:r>
            <a:r>
              <a:rPr sz="3100" spc="59" dirty="0">
                <a:latin typeface="Arial"/>
                <a:cs typeface="Arial"/>
              </a:rPr>
              <a:t> </a:t>
            </a:r>
            <a:r>
              <a:rPr sz="3100" dirty="0">
                <a:latin typeface="Arial"/>
                <a:cs typeface="Arial"/>
              </a:rPr>
              <a:t>Officer</a:t>
            </a:r>
          </a:p>
          <a:p>
            <a:pPr marL="478810" marR="1222617" indent="-462300">
              <a:lnSpc>
                <a:spcPts val="3511"/>
              </a:lnSpc>
              <a:spcBef>
                <a:spcPts val="1183"/>
              </a:spcBef>
              <a:buChar char="•"/>
              <a:tabLst>
                <a:tab pos="478810" algn="l"/>
                <a:tab pos="479636" algn="l"/>
              </a:tabLst>
            </a:pPr>
            <a:r>
              <a:rPr sz="3100" spc="-26" dirty="0">
                <a:latin typeface="Arial"/>
                <a:cs typeface="Arial"/>
              </a:rPr>
              <a:t>Organization-wide understanding of </a:t>
            </a:r>
            <a:r>
              <a:rPr sz="3100" spc="-46" dirty="0">
                <a:latin typeface="Arial"/>
                <a:cs typeface="Arial"/>
              </a:rPr>
              <a:t>KPIs  </a:t>
            </a:r>
            <a:r>
              <a:rPr sz="3100" spc="-20" dirty="0">
                <a:latin typeface="Arial"/>
                <a:cs typeface="Arial"/>
              </a:rPr>
              <a:t>definition</a:t>
            </a:r>
            <a:endParaRPr sz="31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72413" y="351181"/>
            <a:ext cx="8969499" cy="6001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511"/>
            <a:r>
              <a:rPr spc="-65" dirty="0"/>
              <a:t>The </a:t>
            </a:r>
            <a:r>
              <a:rPr spc="-104" dirty="0"/>
              <a:t>six-stage </a:t>
            </a:r>
            <a:r>
              <a:rPr spc="-91" dirty="0"/>
              <a:t>process </a:t>
            </a:r>
            <a:r>
              <a:rPr spc="-72" dirty="0"/>
              <a:t>in </a:t>
            </a:r>
            <a:r>
              <a:rPr spc="-65" dirty="0"/>
              <a:t>the </a:t>
            </a:r>
            <a:r>
              <a:rPr spc="-72" dirty="0"/>
              <a:t>3rd</a:t>
            </a:r>
            <a:r>
              <a:rPr spc="-532" dirty="0"/>
              <a:t> </a:t>
            </a:r>
            <a:r>
              <a:rPr spc="-98" dirty="0"/>
              <a:t>edition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471936" y="1100415"/>
          <a:ext cx="8977286" cy="42243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5082"/>
                <a:gridCol w="762778"/>
                <a:gridCol w="3531247"/>
                <a:gridCol w="412705"/>
                <a:gridCol w="419265"/>
                <a:gridCol w="444869"/>
                <a:gridCol w="406429"/>
                <a:gridCol w="411523"/>
                <a:gridCol w="412755"/>
                <a:gridCol w="432917"/>
                <a:gridCol w="430070"/>
                <a:gridCol w="414986"/>
                <a:gridCol w="392660"/>
              </a:tblGrid>
              <a:tr h="2766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900" spc="5" dirty="0">
                          <a:latin typeface="Arial"/>
                          <a:cs typeface="Arial"/>
                        </a:rPr>
                        <a:t>Stage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900" spc="5" dirty="0">
                          <a:latin typeface="Arial"/>
                          <a:cs typeface="Arial"/>
                        </a:rPr>
                        <a:t>Steps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900" spc="5" dirty="0">
                          <a:latin typeface="Arial"/>
                          <a:cs typeface="Arial"/>
                        </a:rPr>
                        <a:t>Project</a:t>
                      </a:r>
                      <a:r>
                        <a:rPr sz="900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5" dirty="0">
                          <a:latin typeface="Arial"/>
                          <a:cs typeface="Arial"/>
                        </a:rPr>
                        <a:t>week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900" spc="5" dirty="0">
                          <a:latin typeface="Arial"/>
                          <a:cs typeface="Arial"/>
                        </a:rPr>
                        <a:t>pre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1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2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3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4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5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6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900" spc="-50" dirty="0">
                          <a:latin typeface="Arial"/>
                          <a:cs typeface="Arial"/>
                        </a:rPr>
                        <a:t>7-11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085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900" spc="-25" dirty="0">
                          <a:latin typeface="Arial"/>
                          <a:cs typeface="Arial"/>
                        </a:rPr>
                        <a:t>12-16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6515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900" spc="10" dirty="0">
                          <a:latin typeface="Arial"/>
                          <a:cs typeface="Arial"/>
                        </a:rPr>
                        <a:t>post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91689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sz="1200" dirty="0">
                          <a:latin typeface="Arial"/>
                          <a:cs typeface="Arial"/>
                        </a:rPr>
                        <a:t>1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sz="1200" spc="-25" dirty="0">
                          <a:latin typeface="Arial"/>
                          <a:cs typeface="Arial"/>
                        </a:rPr>
                        <a:t>1,</a:t>
                      </a:r>
                      <a:r>
                        <a:rPr sz="1200" spc="-1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4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 marR="174625">
                        <a:lnSpc>
                          <a:spcPct val="101800"/>
                        </a:lnSpc>
                        <a:spcBef>
                          <a:spcPts val="125"/>
                        </a:spcBef>
                      </a:pPr>
                      <a:r>
                        <a:rPr sz="1200" spc="5" dirty="0">
                          <a:latin typeface="Arial"/>
                          <a:cs typeface="Arial"/>
                        </a:rPr>
                        <a:t>Getting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the </a:t>
                      </a:r>
                      <a:r>
                        <a:rPr sz="1200" spc="-10" dirty="0">
                          <a:latin typeface="Arial"/>
                          <a:cs typeface="Arial"/>
                        </a:rPr>
                        <a:t>CEO,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senior leadership team,  management and </a:t>
                      </a:r>
                      <a:r>
                        <a:rPr sz="1200" spc="5" dirty="0">
                          <a:latin typeface="Arial"/>
                          <a:cs typeface="Arial"/>
                        </a:rPr>
                        <a:t>staff committed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to the</a:t>
                      </a:r>
                      <a:r>
                        <a:rPr sz="12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5" dirty="0">
                          <a:latin typeface="Arial"/>
                          <a:cs typeface="Arial"/>
                        </a:rPr>
                        <a:t>change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39598"/>
                    </a:solidFill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39598"/>
                    </a:solidFill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39598"/>
                    </a:solidFill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19396"/>
                    </a:solidFill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</a:tr>
              <a:tr h="55013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sz="1200" dirty="0">
                          <a:latin typeface="Arial"/>
                          <a:cs typeface="Arial"/>
                        </a:rPr>
                        <a:t>2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sz="1200" dirty="0">
                          <a:latin typeface="Arial"/>
                          <a:cs typeface="Arial"/>
                        </a:rPr>
                        <a:t>2,</a:t>
                      </a:r>
                      <a:r>
                        <a:rPr sz="1200" spc="-1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3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 marR="240665">
                        <a:lnSpc>
                          <a:spcPct val="101800"/>
                        </a:lnSpc>
                        <a:spcBef>
                          <a:spcPts val="125"/>
                        </a:spcBef>
                      </a:pPr>
                      <a:r>
                        <a:rPr sz="1200" spc="5" dirty="0">
                          <a:latin typeface="Arial"/>
                          <a:cs typeface="Arial"/>
                        </a:rPr>
                        <a:t>Up-skill in-house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resources to manage the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KPI  </a:t>
                      </a:r>
                      <a:r>
                        <a:rPr sz="1200" spc="5" dirty="0">
                          <a:latin typeface="Arial"/>
                          <a:cs typeface="Arial"/>
                        </a:rPr>
                        <a:t>project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39598"/>
                    </a:solidFill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39598"/>
                    </a:solidFill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39598"/>
                    </a:solidFill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39598"/>
                    </a:solidFill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39598"/>
                    </a:solidFill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39598"/>
                    </a:solidFill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39598"/>
                    </a:solidFill>
                  </a:tcPr>
                </a:tc>
              </a:tr>
              <a:tr h="41515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1200" dirty="0">
                          <a:latin typeface="Arial"/>
                          <a:cs typeface="Arial"/>
                        </a:rPr>
                        <a:t>3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1200" dirty="0">
                          <a:latin typeface="Arial"/>
                          <a:cs typeface="Arial"/>
                        </a:rPr>
                        <a:t>5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1200" dirty="0">
                          <a:latin typeface="Arial"/>
                          <a:cs typeface="Arial"/>
                        </a:rPr>
                        <a:t>Leading and selling the</a:t>
                      </a:r>
                      <a:r>
                        <a:rPr sz="12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5" dirty="0">
                          <a:latin typeface="Arial"/>
                          <a:cs typeface="Arial"/>
                        </a:rPr>
                        <a:t>change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39598"/>
                    </a:solidFill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39598"/>
                    </a:solidFill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39598"/>
                    </a:solidFill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39598"/>
                    </a:solidFill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39598"/>
                    </a:solidFill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39598"/>
                    </a:solidFill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39598"/>
                    </a:solidFill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39598"/>
                    </a:solidFill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39598"/>
                    </a:solidFill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39598"/>
                    </a:solidFill>
                  </a:tcPr>
                </a:tc>
              </a:tr>
              <a:tr h="91689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sz="1200" dirty="0">
                          <a:latin typeface="Arial"/>
                          <a:cs typeface="Arial"/>
                        </a:rPr>
                        <a:t>4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sz="1200" dirty="0">
                          <a:latin typeface="Arial"/>
                          <a:cs typeface="Arial"/>
                        </a:rPr>
                        <a:t>6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 marR="215900">
                        <a:lnSpc>
                          <a:spcPct val="101800"/>
                        </a:lnSpc>
                        <a:spcBef>
                          <a:spcPts val="125"/>
                        </a:spcBef>
                      </a:pPr>
                      <a:r>
                        <a:rPr sz="1200" spc="5" dirty="0">
                          <a:latin typeface="Arial"/>
                          <a:cs typeface="Arial"/>
                        </a:rPr>
                        <a:t>Ascertain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the </a:t>
                      </a:r>
                      <a:r>
                        <a:rPr sz="1200" spc="-10" dirty="0">
                          <a:latin typeface="Arial"/>
                          <a:cs typeface="Arial"/>
                        </a:rPr>
                        <a:t>key </a:t>
                      </a:r>
                      <a:r>
                        <a:rPr sz="1200" spc="5" dirty="0">
                          <a:latin typeface="Arial"/>
                          <a:cs typeface="Arial"/>
                        </a:rPr>
                        <a:t>aspects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that need to be done  well day-in day-out (the operational</a:t>
                      </a:r>
                      <a:r>
                        <a:rPr sz="12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CSFs)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39598"/>
                    </a:solidFill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39598"/>
                    </a:solidFill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</a:tr>
              <a:tr h="73351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sz="1200" dirty="0">
                          <a:latin typeface="Arial"/>
                          <a:cs typeface="Arial"/>
                        </a:rPr>
                        <a:t>5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r>
                        <a:rPr sz="1200" spc="-50" dirty="0">
                          <a:latin typeface="Arial"/>
                          <a:cs typeface="Arial"/>
                        </a:rPr>
                        <a:t>7,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8,</a:t>
                      </a:r>
                      <a:r>
                        <a:rPr sz="12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9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 marR="296545">
                        <a:lnSpc>
                          <a:spcPct val="101800"/>
                        </a:lnSpc>
                        <a:spcBef>
                          <a:spcPts val="125"/>
                        </a:spcBef>
                      </a:pPr>
                      <a:r>
                        <a:rPr sz="1200" dirty="0">
                          <a:latin typeface="Arial"/>
                          <a:cs typeface="Arial"/>
                        </a:rPr>
                        <a:t>Determine the measures that will work in </a:t>
                      </a:r>
                      <a:r>
                        <a:rPr sz="1200" spc="-5" dirty="0">
                          <a:latin typeface="Arial"/>
                          <a:cs typeface="Arial"/>
                        </a:rPr>
                        <a:t>your 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organization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39598"/>
                    </a:solidFill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39598"/>
                    </a:solidFill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39598"/>
                    </a:solidFill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39598"/>
                    </a:solidFill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39598"/>
                    </a:solidFill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39598"/>
                    </a:solidFill>
                  </a:tcPr>
                </a:tc>
              </a:tr>
              <a:tr h="41513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1200" dirty="0">
                          <a:latin typeface="Arial"/>
                          <a:cs typeface="Arial"/>
                        </a:rPr>
                        <a:t>6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1200" spc="-50" dirty="0">
                          <a:latin typeface="Arial"/>
                          <a:cs typeface="Arial"/>
                        </a:rPr>
                        <a:t>10,11,12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1200" dirty="0">
                          <a:latin typeface="Arial"/>
                          <a:cs typeface="Arial"/>
                        </a:rPr>
                        <a:t>Get the measures to drive</a:t>
                      </a:r>
                      <a:r>
                        <a:rPr sz="12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5" dirty="0">
                          <a:latin typeface="Arial"/>
                          <a:cs typeface="Arial"/>
                        </a:rPr>
                        <a:t>performance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1D3D4"/>
                    </a:solidFill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39598"/>
                    </a:solidFill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39598"/>
                    </a:solidFill>
                  </a:tcPr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455288" y="4070453"/>
            <a:ext cx="5310115" cy="2426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78810" marR="6605" indent="-462300">
              <a:lnSpc>
                <a:spcPts val="3511"/>
              </a:lnSpc>
              <a:buChar char="•"/>
              <a:tabLst>
                <a:tab pos="478810" algn="l"/>
                <a:tab pos="479636" algn="l"/>
              </a:tabLst>
            </a:pPr>
            <a:r>
              <a:rPr sz="3100" spc="-20" dirty="0">
                <a:latin typeface="Arial"/>
                <a:cs typeface="Arial"/>
              </a:rPr>
              <a:t>Making the process </a:t>
            </a:r>
            <a:r>
              <a:rPr sz="3100" spc="-33" dirty="0">
                <a:latin typeface="Arial"/>
                <a:cs typeface="Arial"/>
              </a:rPr>
              <a:t>easy to  work</a:t>
            </a:r>
            <a:r>
              <a:rPr sz="3100" spc="-91" dirty="0">
                <a:latin typeface="Arial"/>
                <a:cs typeface="Arial"/>
              </a:rPr>
              <a:t> </a:t>
            </a:r>
            <a:r>
              <a:rPr sz="3100" spc="-26" dirty="0">
                <a:latin typeface="Arial"/>
                <a:cs typeface="Arial"/>
              </a:rPr>
              <a:t>with</a:t>
            </a:r>
            <a:endParaRPr sz="3100" dirty="0">
              <a:latin typeface="Arial"/>
              <a:cs typeface="Arial"/>
            </a:endParaRPr>
          </a:p>
          <a:p>
            <a:pPr marL="478810" indent="-462300">
              <a:spcBef>
                <a:spcPts val="423"/>
              </a:spcBef>
              <a:buChar char="•"/>
              <a:tabLst>
                <a:tab pos="478810" algn="l"/>
                <a:tab pos="479636" algn="l"/>
              </a:tabLst>
            </a:pPr>
            <a:r>
              <a:rPr sz="3100" dirty="0">
                <a:latin typeface="Arial"/>
                <a:cs typeface="Arial"/>
              </a:rPr>
              <a:t>A </a:t>
            </a:r>
            <a:r>
              <a:rPr sz="3100" spc="-26" dirty="0">
                <a:latin typeface="Arial"/>
                <a:cs typeface="Arial"/>
              </a:rPr>
              <a:t>homage </a:t>
            </a:r>
            <a:r>
              <a:rPr sz="3100" spc="-33" dirty="0">
                <a:latin typeface="Arial"/>
                <a:cs typeface="Arial"/>
              </a:rPr>
              <a:t>to</a:t>
            </a:r>
            <a:r>
              <a:rPr sz="3100" spc="-46" dirty="0">
                <a:latin typeface="Arial"/>
                <a:cs typeface="Arial"/>
              </a:rPr>
              <a:t> Kaizen</a:t>
            </a:r>
            <a:endParaRPr sz="3100" dirty="0">
              <a:latin typeface="Arial"/>
              <a:cs typeface="Arial"/>
            </a:endParaRPr>
          </a:p>
          <a:p>
            <a:pPr marL="478810" marR="94113" indent="-462300">
              <a:lnSpc>
                <a:spcPts val="3511"/>
              </a:lnSpc>
              <a:spcBef>
                <a:spcPts val="813"/>
              </a:spcBef>
              <a:buChar char="•"/>
              <a:tabLst>
                <a:tab pos="478810" algn="l"/>
                <a:tab pos="479636" algn="l"/>
              </a:tabLst>
            </a:pPr>
            <a:r>
              <a:rPr sz="3100" spc="-20" dirty="0">
                <a:latin typeface="Arial"/>
                <a:cs typeface="Arial"/>
              </a:rPr>
              <a:t>Based </a:t>
            </a:r>
            <a:r>
              <a:rPr sz="3100" spc="-13" dirty="0">
                <a:latin typeface="Arial"/>
                <a:cs typeface="Arial"/>
              </a:rPr>
              <a:t>on </a:t>
            </a:r>
            <a:r>
              <a:rPr sz="3100" spc="-20" dirty="0">
                <a:latin typeface="Arial"/>
                <a:cs typeface="Arial"/>
              </a:rPr>
              <a:t>further  </a:t>
            </a:r>
            <a:r>
              <a:rPr sz="3100" spc="-26" dirty="0">
                <a:latin typeface="Arial"/>
                <a:cs typeface="Arial"/>
              </a:rPr>
              <a:t>observations </a:t>
            </a:r>
            <a:r>
              <a:rPr sz="3100" spc="-20" dirty="0">
                <a:latin typeface="Arial"/>
                <a:cs typeface="Arial"/>
              </a:rPr>
              <a:t>and</a:t>
            </a:r>
            <a:r>
              <a:rPr sz="3100" spc="-13" dirty="0">
                <a:latin typeface="Arial"/>
                <a:cs typeface="Arial"/>
              </a:rPr>
              <a:t> </a:t>
            </a:r>
            <a:r>
              <a:rPr sz="3100" spc="-20" dirty="0">
                <a:latin typeface="Arial"/>
                <a:cs typeface="Arial"/>
              </a:rPr>
              <a:t>reflection</a:t>
            </a:r>
            <a:endParaRPr sz="31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637137" y="4402248"/>
            <a:ext cx="2806976" cy="390757"/>
          </a:xfrm>
          <a:prstGeom prst="rect">
            <a:avLst/>
          </a:prstGeom>
        </p:spPr>
        <p:txBody>
          <a:bodyPr vert="horz" wrap="square" lIns="0" tIns="34673" rIns="0" bIns="0" rtlCol="0">
            <a:spAutoFit/>
          </a:bodyPr>
          <a:lstStyle/>
          <a:p>
            <a:pPr>
              <a:spcBef>
                <a:spcPts val="273"/>
              </a:spcBef>
            </a:pPr>
            <a:r>
              <a:rPr spc="-7" dirty="0">
                <a:latin typeface="Arial"/>
                <a:cs typeface="Arial"/>
              </a:rPr>
              <a:t>e</a:t>
            </a:r>
            <a:endParaRPr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113108" y="3816314"/>
            <a:ext cx="1609933" cy="13336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511" marR="6605" indent="96587" algn="ctr">
              <a:lnSpc>
                <a:spcPts val="2601"/>
              </a:lnSpc>
            </a:pPr>
            <a:r>
              <a:rPr spc="-59" dirty="0">
                <a:latin typeface="Arial"/>
                <a:cs typeface="Arial"/>
              </a:rPr>
              <a:t>F</a:t>
            </a:r>
            <a:r>
              <a:rPr spc="-26" dirty="0">
                <a:latin typeface="Arial"/>
                <a:cs typeface="Arial"/>
              </a:rPr>
              <a:t>ou</a:t>
            </a:r>
            <a:r>
              <a:rPr spc="-20" dirty="0">
                <a:latin typeface="Arial"/>
                <a:cs typeface="Arial"/>
              </a:rPr>
              <a:t>n</a:t>
            </a:r>
            <a:r>
              <a:rPr spc="-7" dirty="0">
                <a:latin typeface="Arial"/>
                <a:cs typeface="Arial"/>
              </a:rPr>
              <a:t>d</a:t>
            </a:r>
            <a:r>
              <a:rPr spc="-52" dirty="0">
                <a:latin typeface="Arial"/>
                <a:cs typeface="Arial"/>
              </a:rPr>
              <a:t>a</a:t>
            </a:r>
            <a:r>
              <a:rPr spc="-13" dirty="0">
                <a:latin typeface="Arial"/>
                <a:cs typeface="Arial"/>
              </a:rPr>
              <a:t>t</a:t>
            </a:r>
            <a:r>
              <a:rPr spc="-20" dirty="0">
                <a:latin typeface="Arial"/>
                <a:cs typeface="Arial"/>
              </a:rPr>
              <a:t>io</a:t>
            </a:r>
            <a:r>
              <a:rPr spc="-7" dirty="0">
                <a:latin typeface="Arial"/>
                <a:cs typeface="Arial"/>
              </a:rPr>
              <a:t>n  </a:t>
            </a:r>
            <a:r>
              <a:rPr spc="-20" dirty="0">
                <a:latin typeface="Arial"/>
                <a:cs typeface="Arial"/>
              </a:rPr>
              <a:t>stones </a:t>
            </a:r>
            <a:r>
              <a:rPr spc="-13" dirty="0">
                <a:latin typeface="Arial"/>
                <a:cs typeface="Arial"/>
              </a:rPr>
              <a:t>and  the </a:t>
            </a:r>
            <a:r>
              <a:rPr spc="-26" dirty="0">
                <a:latin typeface="Arial"/>
                <a:cs typeface="Arial"/>
              </a:rPr>
              <a:t>six-stag  </a:t>
            </a:r>
            <a:r>
              <a:rPr spc="-13" dirty="0">
                <a:latin typeface="Arial"/>
                <a:cs typeface="Arial"/>
              </a:rPr>
              <a:t>process</a:t>
            </a:r>
            <a:endParaRPr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400803" y="2116904"/>
            <a:ext cx="1192882" cy="6668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0232" marR="6605" indent="-224545">
              <a:lnSpc>
                <a:spcPts val="2601"/>
              </a:lnSpc>
            </a:pPr>
            <a:r>
              <a:rPr spc="-13" dirty="0">
                <a:latin typeface="Arial"/>
                <a:cs typeface="Arial"/>
              </a:rPr>
              <a:t>The</a:t>
            </a:r>
            <a:r>
              <a:rPr spc="-111" dirty="0">
                <a:latin typeface="Arial"/>
                <a:cs typeface="Arial"/>
              </a:rPr>
              <a:t> </a:t>
            </a:r>
            <a:r>
              <a:rPr spc="-13" dirty="0">
                <a:latin typeface="Arial"/>
                <a:cs typeface="Arial"/>
              </a:rPr>
              <a:t>next  </a:t>
            </a:r>
            <a:r>
              <a:rPr spc="-20" dirty="0">
                <a:latin typeface="Arial"/>
                <a:cs typeface="Arial"/>
              </a:rPr>
              <a:t>steps</a:t>
            </a:r>
            <a:endParaRPr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395684" y="3129195"/>
            <a:ext cx="1135444" cy="6001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511"/>
            <a:r>
              <a:rPr sz="3900" b="1" spc="-7" dirty="0">
                <a:latin typeface="Arial"/>
                <a:cs typeface="Arial"/>
              </a:rPr>
              <a:t>K</a:t>
            </a:r>
            <a:r>
              <a:rPr sz="3900" b="1" spc="-59" dirty="0">
                <a:latin typeface="Arial"/>
                <a:cs typeface="Arial"/>
              </a:rPr>
              <a:t>P</a:t>
            </a:r>
            <a:r>
              <a:rPr sz="3900" b="1" spc="-13" dirty="0">
                <a:latin typeface="Arial"/>
                <a:cs typeface="Arial"/>
              </a:rPr>
              <a:t>I</a:t>
            </a:r>
            <a:r>
              <a:rPr sz="3900" b="1" spc="-7" dirty="0">
                <a:latin typeface="Arial"/>
                <a:cs typeface="Arial"/>
              </a:rPr>
              <a:t>s</a:t>
            </a:r>
            <a:endParaRPr sz="3900" dirty="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761375" y="2233522"/>
            <a:ext cx="372930" cy="533128"/>
          </a:xfrm>
          <a:custGeom>
            <a:avLst/>
            <a:gdLst/>
            <a:ahLst/>
            <a:cxnLst/>
            <a:rect l="l" t="t" r="r" b="b"/>
            <a:pathLst>
              <a:path w="284479" h="414655">
                <a:moveTo>
                  <a:pt x="141478" y="0"/>
                </a:moveTo>
                <a:lnTo>
                  <a:pt x="0" y="128955"/>
                </a:lnTo>
                <a:lnTo>
                  <a:pt x="60032" y="129298"/>
                </a:lnTo>
                <a:lnTo>
                  <a:pt x="60032" y="414655"/>
                </a:lnTo>
                <a:lnTo>
                  <a:pt x="224383" y="414655"/>
                </a:lnTo>
                <a:lnTo>
                  <a:pt x="224383" y="129895"/>
                </a:lnTo>
                <a:lnTo>
                  <a:pt x="283998" y="129895"/>
                </a:lnTo>
                <a:lnTo>
                  <a:pt x="141478" y="0"/>
                </a:lnTo>
                <a:close/>
              </a:path>
              <a:path w="284479" h="414655">
                <a:moveTo>
                  <a:pt x="283998" y="129895"/>
                </a:moveTo>
                <a:lnTo>
                  <a:pt x="224383" y="129895"/>
                </a:lnTo>
                <a:lnTo>
                  <a:pt x="284416" y="130276"/>
                </a:lnTo>
                <a:lnTo>
                  <a:pt x="283998" y="12989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815162" y="2710004"/>
            <a:ext cx="525266" cy="432707"/>
          </a:xfrm>
          <a:custGeom>
            <a:avLst/>
            <a:gdLst/>
            <a:ahLst/>
            <a:cxnLst/>
            <a:rect l="l" t="t" r="r" b="b"/>
            <a:pathLst>
              <a:path w="400685" h="336550">
                <a:moveTo>
                  <a:pt x="399964" y="193840"/>
                </a:moveTo>
                <a:lnTo>
                  <a:pt x="71259" y="193840"/>
                </a:lnTo>
                <a:lnTo>
                  <a:pt x="318376" y="336511"/>
                </a:lnTo>
                <a:lnTo>
                  <a:pt x="400557" y="194182"/>
                </a:lnTo>
                <a:lnTo>
                  <a:pt x="399964" y="193840"/>
                </a:lnTo>
                <a:close/>
              </a:path>
              <a:path w="400685" h="336550">
                <a:moveTo>
                  <a:pt x="184289" y="0"/>
                </a:moveTo>
                <a:lnTo>
                  <a:pt x="0" y="58661"/>
                </a:lnTo>
                <a:lnTo>
                  <a:pt x="40944" y="245656"/>
                </a:lnTo>
                <a:lnTo>
                  <a:pt x="71259" y="193840"/>
                </a:lnTo>
                <a:lnTo>
                  <a:pt x="399964" y="193840"/>
                </a:lnTo>
                <a:lnTo>
                  <a:pt x="153949" y="51803"/>
                </a:lnTo>
                <a:lnTo>
                  <a:pt x="18428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611894" y="2756295"/>
            <a:ext cx="525266" cy="432707"/>
          </a:xfrm>
          <a:custGeom>
            <a:avLst/>
            <a:gdLst/>
            <a:ahLst/>
            <a:cxnLst/>
            <a:rect l="l" t="t" r="r" b="b"/>
            <a:pathLst>
              <a:path w="400685" h="336550">
                <a:moveTo>
                  <a:pt x="216268" y="0"/>
                </a:moveTo>
                <a:lnTo>
                  <a:pt x="246608" y="51803"/>
                </a:lnTo>
                <a:lnTo>
                  <a:pt x="0" y="194182"/>
                </a:lnTo>
                <a:lnTo>
                  <a:pt x="82181" y="336511"/>
                </a:lnTo>
                <a:lnTo>
                  <a:pt x="329298" y="193840"/>
                </a:lnTo>
                <a:lnTo>
                  <a:pt x="370958" y="193840"/>
                </a:lnTo>
                <a:lnTo>
                  <a:pt x="400558" y="58661"/>
                </a:lnTo>
                <a:lnTo>
                  <a:pt x="216268" y="0"/>
                </a:lnTo>
                <a:close/>
              </a:path>
              <a:path w="400685" h="336550">
                <a:moveTo>
                  <a:pt x="370958" y="193840"/>
                </a:moveTo>
                <a:lnTo>
                  <a:pt x="329298" y="193840"/>
                </a:lnTo>
                <a:lnTo>
                  <a:pt x="359613" y="245656"/>
                </a:lnTo>
                <a:lnTo>
                  <a:pt x="370958" y="1938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791883" y="3757632"/>
            <a:ext cx="524435" cy="433524"/>
          </a:xfrm>
          <a:custGeom>
            <a:avLst/>
            <a:gdLst/>
            <a:ahLst/>
            <a:cxnLst/>
            <a:rect l="l" t="t" r="r" b="b"/>
            <a:pathLst>
              <a:path w="400050" h="337185">
                <a:moveTo>
                  <a:pt x="41351" y="90195"/>
                </a:moveTo>
                <a:lnTo>
                  <a:pt x="0" y="279133"/>
                </a:lnTo>
                <a:lnTo>
                  <a:pt x="182422" y="337172"/>
                </a:lnTo>
                <a:lnTo>
                  <a:pt x="152704" y="285013"/>
                </a:lnTo>
                <a:lnTo>
                  <a:pt x="399746" y="142379"/>
                </a:lnTo>
                <a:lnTo>
                  <a:pt x="71043" y="142379"/>
                </a:lnTo>
                <a:lnTo>
                  <a:pt x="41351" y="90195"/>
                </a:lnTo>
                <a:close/>
              </a:path>
              <a:path w="400050" h="337185">
                <a:moveTo>
                  <a:pt x="317652" y="0"/>
                </a:moveTo>
                <a:lnTo>
                  <a:pt x="71043" y="142379"/>
                </a:lnTo>
                <a:lnTo>
                  <a:pt x="399746" y="142379"/>
                </a:lnTo>
                <a:lnTo>
                  <a:pt x="3176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651101" y="4402247"/>
            <a:ext cx="2793660" cy="2192927"/>
          </a:xfrm>
          <a:custGeom>
            <a:avLst/>
            <a:gdLst/>
            <a:ahLst/>
            <a:cxnLst/>
            <a:rect l="l" t="t" r="r" b="b"/>
            <a:pathLst>
              <a:path w="2131060" h="1705610">
                <a:moveTo>
                  <a:pt x="0" y="0"/>
                </a:moveTo>
                <a:lnTo>
                  <a:pt x="2130552" y="0"/>
                </a:lnTo>
                <a:lnTo>
                  <a:pt x="2130552" y="1705355"/>
                </a:lnTo>
                <a:lnTo>
                  <a:pt x="0" y="1705355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675010" y="4421534"/>
            <a:ext cx="2581388" cy="1970042"/>
          </a:xfrm>
          <a:custGeom>
            <a:avLst/>
            <a:gdLst/>
            <a:ahLst/>
            <a:cxnLst/>
            <a:rect l="l" t="t" r="r" b="b"/>
            <a:pathLst>
              <a:path w="1969135" h="1532254">
                <a:moveTo>
                  <a:pt x="1476463" y="0"/>
                </a:moveTo>
                <a:lnTo>
                  <a:pt x="492150" y="0"/>
                </a:lnTo>
                <a:lnTo>
                  <a:pt x="0" y="765835"/>
                </a:lnTo>
                <a:lnTo>
                  <a:pt x="492150" y="1531670"/>
                </a:lnTo>
                <a:lnTo>
                  <a:pt x="1476463" y="1531670"/>
                </a:lnTo>
                <a:lnTo>
                  <a:pt x="1968614" y="765835"/>
                </a:lnTo>
                <a:lnTo>
                  <a:pt x="147646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675010" y="4421534"/>
            <a:ext cx="2581388" cy="1970042"/>
          </a:xfrm>
          <a:custGeom>
            <a:avLst/>
            <a:gdLst/>
            <a:ahLst/>
            <a:cxnLst/>
            <a:rect l="l" t="t" r="r" b="b"/>
            <a:pathLst>
              <a:path w="1969135" h="1532254">
                <a:moveTo>
                  <a:pt x="1476463" y="1531670"/>
                </a:moveTo>
                <a:lnTo>
                  <a:pt x="492150" y="1531670"/>
                </a:lnTo>
                <a:lnTo>
                  <a:pt x="0" y="765835"/>
                </a:lnTo>
                <a:lnTo>
                  <a:pt x="492150" y="0"/>
                </a:lnTo>
                <a:lnTo>
                  <a:pt x="1476463" y="0"/>
                </a:lnTo>
                <a:lnTo>
                  <a:pt x="1968614" y="765835"/>
                </a:lnTo>
                <a:lnTo>
                  <a:pt x="1476463" y="1531670"/>
                </a:lnTo>
                <a:close/>
              </a:path>
            </a:pathLst>
          </a:custGeom>
          <a:ln w="342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4406638" y="4903652"/>
            <a:ext cx="1112967" cy="10002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511" marR="6605" indent="85855" algn="just">
              <a:lnSpc>
                <a:spcPts val="2601"/>
              </a:lnSpc>
            </a:pPr>
            <a:r>
              <a:rPr spc="-13" dirty="0">
                <a:latin typeface="Arial"/>
                <a:cs typeface="Arial"/>
              </a:rPr>
              <a:t>Critical  </a:t>
            </a:r>
            <a:r>
              <a:rPr spc="-26" dirty="0">
                <a:latin typeface="Arial"/>
                <a:cs typeface="Arial"/>
              </a:rPr>
              <a:t>s</a:t>
            </a:r>
            <a:r>
              <a:rPr spc="-7" dirty="0">
                <a:latin typeface="Arial"/>
                <a:cs typeface="Arial"/>
              </a:rPr>
              <a:t>u</a:t>
            </a:r>
            <a:r>
              <a:rPr dirty="0">
                <a:latin typeface="Arial"/>
                <a:cs typeface="Arial"/>
              </a:rPr>
              <a:t>c</a:t>
            </a:r>
            <a:r>
              <a:rPr spc="-7" dirty="0">
                <a:latin typeface="Arial"/>
                <a:cs typeface="Arial"/>
              </a:rPr>
              <a:t>c</a:t>
            </a:r>
            <a:r>
              <a:rPr spc="-20" dirty="0">
                <a:latin typeface="Arial"/>
                <a:cs typeface="Arial"/>
              </a:rPr>
              <a:t>e</a:t>
            </a:r>
            <a:r>
              <a:rPr spc="-7" dirty="0">
                <a:latin typeface="Arial"/>
                <a:cs typeface="Arial"/>
              </a:rPr>
              <a:t>s</a:t>
            </a:r>
            <a:r>
              <a:rPr dirty="0">
                <a:latin typeface="Arial"/>
                <a:cs typeface="Arial"/>
              </a:rPr>
              <a:t>s  </a:t>
            </a:r>
            <a:r>
              <a:rPr spc="-20" dirty="0">
                <a:latin typeface="Arial"/>
                <a:cs typeface="Arial"/>
              </a:rPr>
              <a:t>factors</a:t>
            </a:r>
            <a:endParaRPr dirty="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761375" y="4123587"/>
            <a:ext cx="372930" cy="533128"/>
          </a:xfrm>
          <a:custGeom>
            <a:avLst/>
            <a:gdLst/>
            <a:ahLst/>
            <a:cxnLst/>
            <a:rect l="l" t="t" r="r" b="b"/>
            <a:pathLst>
              <a:path w="284479" h="414654">
                <a:moveTo>
                  <a:pt x="224383" y="0"/>
                </a:moveTo>
                <a:lnTo>
                  <a:pt x="60032" y="0"/>
                </a:lnTo>
                <a:lnTo>
                  <a:pt x="60032" y="285356"/>
                </a:lnTo>
                <a:lnTo>
                  <a:pt x="0" y="285699"/>
                </a:lnTo>
                <a:lnTo>
                  <a:pt x="141478" y="414655"/>
                </a:lnTo>
                <a:lnTo>
                  <a:pt x="283998" y="284759"/>
                </a:lnTo>
                <a:lnTo>
                  <a:pt x="224383" y="284759"/>
                </a:lnTo>
                <a:lnTo>
                  <a:pt x="224383" y="0"/>
                </a:lnTo>
                <a:close/>
              </a:path>
              <a:path w="284479" h="414654">
                <a:moveTo>
                  <a:pt x="284416" y="284378"/>
                </a:moveTo>
                <a:lnTo>
                  <a:pt x="224383" y="284759"/>
                </a:lnTo>
                <a:lnTo>
                  <a:pt x="283998" y="284759"/>
                </a:lnTo>
                <a:lnTo>
                  <a:pt x="284416" y="2843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597421" y="3439337"/>
            <a:ext cx="2793660" cy="2192927"/>
          </a:xfrm>
          <a:custGeom>
            <a:avLst/>
            <a:gdLst/>
            <a:ahLst/>
            <a:cxnLst/>
            <a:rect l="l" t="t" r="r" b="b"/>
            <a:pathLst>
              <a:path w="2131060" h="1705610">
                <a:moveTo>
                  <a:pt x="0" y="0"/>
                </a:moveTo>
                <a:lnTo>
                  <a:pt x="2130552" y="0"/>
                </a:lnTo>
                <a:lnTo>
                  <a:pt x="2130552" y="1705356"/>
                </a:lnTo>
                <a:lnTo>
                  <a:pt x="0" y="1705356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50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621333" y="3458620"/>
            <a:ext cx="2581388" cy="1970042"/>
          </a:xfrm>
          <a:custGeom>
            <a:avLst/>
            <a:gdLst/>
            <a:ahLst/>
            <a:cxnLst/>
            <a:rect l="l" t="t" r="r" b="b"/>
            <a:pathLst>
              <a:path w="1969135" h="1532254">
                <a:moveTo>
                  <a:pt x="1476463" y="0"/>
                </a:moveTo>
                <a:lnTo>
                  <a:pt x="492150" y="0"/>
                </a:lnTo>
                <a:lnTo>
                  <a:pt x="0" y="765835"/>
                </a:lnTo>
                <a:lnTo>
                  <a:pt x="492150" y="1531670"/>
                </a:lnTo>
                <a:lnTo>
                  <a:pt x="1476463" y="1531670"/>
                </a:lnTo>
                <a:lnTo>
                  <a:pt x="1968614" y="765835"/>
                </a:lnTo>
                <a:lnTo>
                  <a:pt x="147646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621333" y="3458620"/>
            <a:ext cx="2581388" cy="1970042"/>
          </a:xfrm>
          <a:custGeom>
            <a:avLst/>
            <a:gdLst/>
            <a:ahLst/>
            <a:cxnLst/>
            <a:rect l="l" t="t" r="r" b="b"/>
            <a:pathLst>
              <a:path w="1969135" h="1532254">
                <a:moveTo>
                  <a:pt x="1476463" y="1531670"/>
                </a:moveTo>
                <a:lnTo>
                  <a:pt x="492150" y="1531670"/>
                </a:lnTo>
                <a:lnTo>
                  <a:pt x="0" y="765835"/>
                </a:lnTo>
                <a:lnTo>
                  <a:pt x="492150" y="0"/>
                </a:lnTo>
                <a:lnTo>
                  <a:pt x="1476463" y="0"/>
                </a:lnTo>
                <a:lnTo>
                  <a:pt x="1968614" y="765835"/>
                </a:lnTo>
                <a:lnTo>
                  <a:pt x="1476463" y="1531670"/>
                </a:lnTo>
                <a:close/>
              </a:path>
            </a:pathLst>
          </a:custGeom>
          <a:ln w="342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6159338" y="4076040"/>
            <a:ext cx="1439284" cy="6668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5916" marR="6605" indent="-240232">
              <a:lnSpc>
                <a:spcPts val="2601"/>
              </a:lnSpc>
            </a:pPr>
            <a:r>
              <a:rPr spc="-33" dirty="0">
                <a:latin typeface="Arial"/>
                <a:cs typeface="Arial"/>
              </a:rPr>
              <a:t>Four</a:t>
            </a:r>
            <a:r>
              <a:rPr spc="-104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types  </a:t>
            </a:r>
            <a:r>
              <a:rPr spc="-20" dirty="0">
                <a:latin typeface="Arial"/>
                <a:cs typeface="Arial"/>
              </a:rPr>
              <a:t>of</a:t>
            </a:r>
            <a:r>
              <a:rPr spc="-124" dirty="0">
                <a:latin typeface="Arial"/>
                <a:cs typeface="Arial"/>
              </a:rPr>
              <a:t> </a:t>
            </a:r>
            <a:r>
              <a:rPr spc="-20" dirty="0">
                <a:latin typeface="Arial"/>
                <a:cs typeface="Arial"/>
              </a:rPr>
              <a:t>PMs</a:t>
            </a:r>
            <a:endParaRPr dirty="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5636132" y="3711357"/>
            <a:ext cx="524435" cy="433524"/>
          </a:xfrm>
          <a:custGeom>
            <a:avLst/>
            <a:gdLst/>
            <a:ahLst/>
            <a:cxnLst/>
            <a:rect l="l" t="t" r="r" b="b"/>
            <a:pathLst>
              <a:path w="400050" h="337185">
                <a:moveTo>
                  <a:pt x="82181" y="0"/>
                </a:moveTo>
                <a:lnTo>
                  <a:pt x="0" y="142328"/>
                </a:lnTo>
                <a:lnTo>
                  <a:pt x="247129" y="285013"/>
                </a:lnTo>
                <a:lnTo>
                  <a:pt x="217411" y="337172"/>
                </a:lnTo>
                <a:lnTo>
                  <a:pt x="399834" y="279133"/>
                </a:lnTo>
                <a:lnTo>
                  <a:pt x="369904" y="142379"/>
                </a:lnTo>
                <a:lnTo>
                  <a:pt x="328790" y="142379"/>
                </a:lnTo>
                <a:lnTo>
                  <a:pt x="82181" y="0"/>
                </a:lnTo>
                <a:close/>
              </a:path>
              <a:path w="400050" h="337185">
                <a:moveTo>
                  <a:pt x="358482" y="90195"/>
                </a:moveTo>
                <a:lnTo>
                  <a:pt x="328790" y="142379"/>
                </a:lnTo>
                <a:lnTo>
                  <a:pt x="369904" y="142379"/>
                </a:lnTo>
                <a:lnTo>
                  <a:pt x="358482" y="9019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xfrm>
            <a:off x="4152961" y="994861"/>
            <a:ext cx="1613263" cy="6668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78205" marR="6605" indent="-262520">
              <a:lnSpc>
                <a:spcPts val="2601"/>
              </a:lnSpc>
            </a:pPr>
            <a:r>
              <a:rPr sz="2300" b="0" spc="-13" dirty="0"/>
              <a:t>B</a:t>
            </a:r>
            <a:r>
              <a:rPr sz="2300" b="0" spc="-33" dirty="0"/>
              <a:t>a</a:t>
            </a:r>
            <a:r>
              <a:rPr sz="2300" b="0" dirty="0"/>
              <a:t>c</a:t>
            </a:r>
            <a:r>
              <a:rPr sz="2300" b="0" spc="-59" dirty="0"/>
              <a:t>k</a:t>
            </a:r>
            <a:r>
              <a:rPr sz="2300" b="0" spc="-26" dirty="0"/>
              <a:t>g</a:t>
            </a:r>
            <a:r>
              <a:rPr sz="2300" b="0" spc="-20" dirty="0"/>
              <a:t>r</a:t>
            </a:r>
            <a:r>
              <a:rPr sz="2300" b="0" spc="-26" dirty="0"/>
              <a:t>ou</a:t>
            </a:r>
            <a:r>
              <a:rPr sz="2300" b="0" spc="-20" dirty="0"/>
              <a:t>n</a:t>
            </a:r>
            <a:r>
              <a:rPr sz="2300" b="0" spc="-7" dirty="0"/>
              <a:t>d  </a:t>
            </a:r>
            <a:r>
              <a:rPr sz="2300" b="0" spc="-13" dirty="0"/>
              <a:t>and</a:t>
            </a:r>
            <a:r>
              <a:rPr sz="2300" b="0" spc="-130" dirty="0"/>
              <a:t> </a:t>
            </a:r>
            <a:r>
              <a:rPr sz="2300" b="0" spc="-33" dirty="0"/>
              <a:t>KPI</a:t>
            </a:r>
            <a:endParaRPr sz="2300" dirty="0"/>
          </a:p>
        </p:txBody>
      </p:sp>
      <p:sp>
        <p:nvSpPr>
          <p:cNvPr id="21" name="object 21"/>
          <p:cNvSpPr txBox="1"/>
          <p:nvPr/>
        </p:nvSpPr>
        <p:spPr>
          <a:xfrm>
            <a:off x="4507480" y="1613983"/>
            <a:ext cx="902362" cy="3561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511"/>
            <a:r>
              <a:rPr spc="-20" dirty="0">
                <a:latin typeface="Arial"/>
                <a:cs typeface="Arial"/>
              </a:rPr>
              <a:t>s</a:t>
            </a:r>
            <a:r>
              <a:rPr spc="-39" dirty="0">
                <a:latin typeface="Arial"/>
                <a:cs typeface="Arial"/>
              </a:rPr>
              <a:t>t</a:t>
            </a:r>
            <a:r>
              <a:rPr spc="-33" dirty="0">
                <a:latin typeface="Arial"/>
                <a:cs typeface="Arial"/>
              </a:rPr>
              <a:t>o</a:t>
            </a:r>
            <a:r>
              <a:rPr spc="-7" dirty="0">
                <a:latin typeface="Arial"/>
                <a:cs typeface="Arial"/>
              </a:rPr>
              <a:t>r</a:t>
            </a:r>
            <a:r>
              <a:rPr spc="-20" dirty="0">
                <a:latin typeface="Arial"/>
                <a:cs typeface="Arial"/>
              </a:rPr>
              <a:t>ies</a:t>
            </a:r>
            <a:endParaRPr dirty="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251603" y="2078402"/>
            <a:ext cx="1340224" cy="6668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511" marR="6605" indent="31371">
              <a:lnSpc>
                <a:spcPts val="2601"/>
              </a:lnSpc>
            </a:pPr>
            <a:r>
              <a:rPr spc="-13" dirty="0">
                <a:latin typeface="Arial"/>
                <a:cs typeface="Arial"/>
              </a:rPr>
              <a:t>Balanced  </a:t>
            </a:r>
            <a:r>
              <a:rPr spc="-7" dirty="0">
                <a:latin typeface="Arial"/>
                <a:cs typeface="Arial"/>
              </a:rPr>
              <a:t>s</a:t>
            </a:r>
            <a:r>
              <a:rPr dirty="0">
                <a:latin typeface="Arial"/>
                <a:cs typeface="Arial"/>
              </a:rPr>
              <a:t>c</a:t>
            </a:r>
            <a:r>
              <a:rPr spc="-33" dirty="0">
                <a:latin typeface="Arial"/>
                <a:cs typeface="Arial"/>
              </a:rPr>
              <a:t>or</a:t>
            </a:r>
            <a:r>
              <a:rPr spc="-7" dirty="0">
                <a:latin typeface="Arial"/>
                <a:cs typeface="Arial"/>
              </a:rPr>
              <a:t>e</a:t>
            </a:r>
            <a:r>
              <a:rPr spc="7" dirty="0">
                <a:latin typeface="Arial"/>
                <a:cs typeface="Arial"/>
              </a:rPr>
              <a:t>c</a:t>
            </a:r>
            <a:r>
              <a:rPr spc="-46" dirty="0">
                <a:latin typeface="Arial"/>
                <a:cs typeface="Arial"/>
              </a:rPr>
              <a:t>a</a:t>
            </a:r>
            <a:r>
              <a:rPr spc="-7" dirty="0">
                <a:latin typeface="Arial"/>
                <a:cs typeface="Arial"/>
              </a:rPr>
              <a:t>rd</a:t>
            </a:r>
            <a:endParaRPr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46</TotalTime>
  <Words>1485</Words>
  <Application>Microsoft Office PowerPoint</Application>
  <PresentationFormat>A4 Paper (210x297 mm)</PresentationFormat>
  <Paragraphs>328</Paragraphs>
  <Slides>35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7" baseType="lpstr">
      <vt:lpstr>Office Theme</vt:lpstr>
      <vt:lpstr>CorelDRAW</vt:lpstr>
      <vt:lpstr>Key Performance Indicators:  An Introduction to Winning  KPIs</vt:lpstr>
      <vt:lpstr>All measures have a dark side</vt:lpstr>
      <vt:lpstr>We have a burning platform</vt:lpstr>
      <vt:lpstr>So what are KPIs?</vt:lpstr>
      <vt:lpstr>The Characteristics of KPIs</vt:lpstr>
      <vt:lpstr>Definition of a KPI</vt:lpstr>
      <vt:lpstr>The role of performance measures</vt:lpstr>
      <vt:lpstr>Changing this</vt:lpstr>
      <vt:lpstr>PowerPoint Presentation</vt:lpstr>
      <vt:lpstr>Background,  KPI stories,  and the</vt:lpstr>
      <vt:lpstr>Some myths of performance  measurement that are undermining  performance</vt:lpstr>
      <vt:lpstr>Myth: By tying KPIs to pay you will  increase performance</vt:lpstr>
      <vt:lpstr>Linking bonuses to balanced  scorecard will fail</vt:lpstr>
      <vt:lpstr>The ultimate goal is not the customer  it’s often the scorecard. I have heard executives, when being  candid, say, ‘We don’t worry about  strategy we just move our numbers  and get rewarded’.</vt:lpstr>
      <vt:lpstr>Myth: Most measures lead to better  performance</vt:lpstr>
      <vt:lpstr>Myth: All performance measures  are KPIs</vt:lpstr>
      <vt:lpstr>Myth: Monitoring monthly  performance measures  will improve performance</vt:lpstr>
      <vt:lpstr>Myth: KPIs are financial and non  financial indicators</vt:lpstr>
      <vt:lpstr>Background,  KPI stories,  and the</vt:lpstr>
      <vt:lpstr>Two groups of two</vt:lpstr>
      <vt:lpstr>Four types of Performance Measures  (10/80/10)</vt:lpstr>
      <vt:lpstr>KRIs are measures often  mistaken for KPIs and include:</vt:lpstr>
      <vt:lpstr>Examples of result indicators</vt:lpstr>
      <vt:lpstr>Examples of performance  indicators</vt:lpstr>
      <vt:lpstr>Four types of Performance Measures</vt:lpstr>
      <vt:lpstr>Background,  KPI stories,  and the</vt:lpstr>
      <vt:lpstr>Critical success factors</vt:lpstr>
      <vt:lpstr>PowerPoint Presentation</vt:lpstr>
      <vt:lpstr>The hierarchy of success factors</vt:lpstr>
      <vt:lpstr>Most organizations know their  success factors</vt:lpstr>
      <vt:lpstr>Step 4: Communicate CSFs  to the staff</vt:lpstr>
      <vt:lpstr>Background,  KPI stories,  and the</vt:lpstr>
      <vt:lpstr>We need solid foundation stones  for winning KPIs</vt:lpstr>
      <vt:lpstr>The six-stage process in the 3rd edition</vt:lpstr>
      <vt:lpstr>Background  and KPI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Dr. Haroon Rasheed</dc:creator>
  <cp:lastModifiedBy>Saeed Ikram</cp:lastModifiedBy>
  <cp:revision>11</cp:revision>
  <dcterms:created xsi:type="dcterms:W3CDTF">2017-02-21T12:43:21Z</dcterms:created>
  <dcterms:modified xsi:type="dcterms:W3CDTF">2017-02-22T08:13:40Z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2014-08-21T00:00:00Z</vt:filetime>
  </property>
  <property fmtid="{D5CDD505-2E9C-101B-9397-08002B2CF9AE}" pid="3" name="Creator">
    <vt:lpwstr>Adobe InDesign CS3 (5.0.4)</vt:lpwstr>
  </property>
  <property fmtid="{D5CDD505-2E9C-101B-9397-08002B2CF9AE}" pid="4" name="LastSaved">
    <vt:filetime>2017-02-21T00:00:00Z</vt:filetime>
  </property>
</Properties>
</file>